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6" r:id="rId2"/>
    <p:sldId id="371" r:id="rId3"/>
    <p:sldId id="370" r:id="rId4"/>
    <p:sldId id="351" r:id="rId5"/>
    <p:sldId id="373" r:id="rId6"/>
    <p:sldId id="374" r:id="rId7"/>
    <p:sldId id="375" r:id="rId8"/>
    <p:sldId id="376" r:id="rId9"/>
    <p:sldId id="31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626"/>
    <a:srgbClr val="71CBD0"/>
    <a:srgbClr val="246C97"/>
    <a:srgbClr val="0195BC"/>
    <a:srgbClr val="BFBFBF"/>
    <a:srgbClr val="DDF8FF"/>
    <a:srgbClr val="26B2CE"/>
    <a:srgbClr val="058AAD"/>
    <a:srgbClr val="FAD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93" autoAdjust="0"/>
    <p:restoredTop sz="88988" autoAdjust="0"/>
  </p:normalViewPr>
  <p:slideViewPr>
    <p:cSldViewPr snapToGrid="0">
      <p:cViewPr>
        <p:scale>
          <a:sx n="70" d="100"/>
          <a:sy n="70" d="100"/>
        </p:scale>
        <p:origin x="-93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2F3BE7-AA63-49E6-AF18-EA1FC3BC68FA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5239EC-A889-4203-BA8B-74D08091A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518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5239EC-A889-4203-BA8B-74D08091A0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779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E46A04-94F6-49F1-B0FE-0E195E37E5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125" y="2141537"/>
            <a:ext cx="10953750" cy="1114425"/>
          </a:xfrm>
        </p:spPr>
        <p:txBody>
          <a:bodyPr anchor="t">
            <a:normAutofit/>
          </a:bodyPr>
          <a:lstStyle>
            <a:lvl1pPr algn="ctr">
              <a:defRPr sz="4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0522288-D5FC-40DB-8B6A-17A6C60B2D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125" y="3602038"/>
            <a:ext cx="1095375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0D258A5-B657-4425-AEFF-6A6721106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CF25596-8321-40C7-A411-049838B9D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C25ED42-6D57-4DF1-B2FA-249BADFF9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363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0956079-0606-45D1-88BD-C135C76FF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125C3AA-1629-4EAE-A4C7-0DD86D2A6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1EFC09F-B434-4037-B6E9-8AF4A4202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81B3656-294C-46FA-93C6-4CD5AFB41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0BB6B1-3B1D-452C-9CAA-58EB3A20B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71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0256ABB8-CD1B-4427-862C-54E3111ECD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613FD96-C0C1-458D-B46B-489EF30D24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FDBFAED-2F1F-4E8C-BC35-2FC17F39C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0F0661E-F457-4B63-8572-4BE146403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858FD7C-8AD6-41E6-BAF1-092F897B9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235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00E9CE6-D695-4A97-904F-0B1E0F5B2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125" y="1266826"/>
            <a:ext cx="10953750" cy="4910138"/>
          </a:xfrm>
        </p:spPr>
        <p:txBody>
          <a:bodyPr lIns="0" tIns="0" rIns="0" bIns="0">
            <a:noAutofit/>
          </a:bodyPr>
          <a:lstStyle>
            <a:lvl1pPr>
              <a:defRPr sz="1600">
                <a:solidFill>
                  <a:srgbClr val="262626"/>
                </a:solidFill>
              </a:defRPr>
            </a:lvl1pPr>
            <a:lvl2pPr>
              <a:defRPr sz="1400">
                <a:solidFill>
                  <a:srgbClr val="262626"/>
                </a:solidFill>
              </a:defRPr>
            </a:lvl2pPr>
            <a:lvl3pPr>
              <a:defRPr sz="1200">
                <a:solidFill>
                  <a:srgbClr val="262626"/>
                </a:solidFill>
              </a:defRPr>
            </a:lvl3pPr>
            <a:lvl4pPr>
              <a:defRPr sz="1100">
                <a:solidFill>
                  <a:srgbClr val="262626"/>
                </a:solidFill>
              </a:defRPr>
            </a:lvl4pPr>
            <a:lvl5pPr>
              <a:defRPr sz="1100">
                <a:solidFill>
                  <a:srgbClr val="26262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B3C9FED-4D2D-4126-A07C-F1FA222A7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481" y="6457949"/>
            <a:ext cx="2244725" cy="161926"/>
          </a:xfrm>
        </p:spPr>
        <p:txBody>
          <a:bodyPr lIns="0" tIns="0" rIns="0" bIns="0"/>
          <a:lstStyle>
            <a:lvl1pPr algn="l">
              <a:defRPr sz="1000"/>
            </a:lvl1pPr>
          </a:lstStyle>
          <a:p>
            <a:r>
              <a:rPr lang="en-US"/>
              <a:t>Your Footer Here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2A72D21-5469-4781-A0AB-F64319D6C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9126" y="6439694"/>
            <a:ext cx="354802" cy="198436"/>
          </a:xfrm>
        </p:spPr>
        <p:txBody>
          <a:bodyPr lIns="0" tIns="0" rIns="0" bIns="0"/>
          <a:lstStyle>
            <a:lvl1pPr algn="ctr">
              <a:defRPr b="1">
                <a:solidFill>
                  <a:srgbClr val="262626"/>
                </a:solidFill>
                <a:latin typeface="+mj-lt"/>
              </a:defRPr>
            </a:lvl1pPr>
          </a:lstStyle>
          <a:p>
            <a:fld id="{BC95CAA3-FD71-430B-8996-36DBD29652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189F119F-6658-45A9-ADDC-57A5030776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125" y="418306"/>
            <a:ext cx="10953750" cy="387798"/>
          </a:xfrm>
        </p:spPr>
        <p:txBody>
          <a:bodyPr lIns="0" tIns="0" rIns="0" bIns="0" anchor="t">
            <a:spAutoFit/>
          </a:bodyPr>
          <a:lstStyle>
            <a:lvl1pPr algn="l">
              <a:defRPr sz="2800" b="1">
                <a:solidFill>
                  <a:srgbClr val="262626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1E7741CE-B5EB-4335-8494-4F6C03DB8FF6}"/>
              </a:ext>
            </a:extLst>
          </p:cNvPr>
          <p:cNvCxnSpPr>
            <a:cxnSpLocks/>
          </p:cNvCxnSpPr>
          <p:nvPr userDrawn="1"/>
        </p:nvCxnSpPr>
        <p:spPr>
          <a:xfrm>
            <a:off x="1078568" y="6423819"/>
            <a:ext cx="0" cy="230187"/>
          </a:xfrm>
          <a:prstGeom prst="line">
            <a:avLst/>
          </a:prstGeom>
          <a:ln w="12700">
            <a:solidFill>
              <a:srgbClr val="0195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1885A4E-075E-4165-9C5B-C21CCD151070}"/>
              </a:ext>
            </a:extLst>
          </p:cNvPr>
          <p:cNvGrpSpPr/>
          <p:nvPr userDrawn="1"/>
        </p:nvGrpSpPr>
        <p:grpSpPr>
          <a:xfrm>
            <a:off x="609600" y="957263"/>
            <a:ext cx="433388" cy="61912"/>
            <a:chOff x="609600" y="957263"/>
            <a:chExt cx="433388" cy="61912"/>
          </a:xfrm>
        </p:grpSpPr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3EECBFE9-AFDD-48DE-BF69-265B3822484E}"/>
                </a:ext>
              </a:extLst>
            </p:cNvPr>
            <p:cNvSpPr/>
            <p:nvPr userDrawn="1"/>
          </p:nvSpPr>
          <p:spPr>
            <a:xfrm rot="5400000">
              <a:off x="831057" y="807244"/>
              <a:ext cx="61912" cy="361950"/>
            </a:xfrm>
            <a:prstGeom prst="rect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6CBBF3A5-F376-4DDC-942D-B33729206984}"/>
                </a:ext>
              </a:extLst>
            </p:cNvPr>
            <p:cNvSpPr/>
            <p:nvPr userDrawn="1"/>
          </p:nvSpPr>
          <p:spPr>
            <a:xfrm rot="5400000">
              <a:off x="614363" y="952500"/>
              <a:ext cx="61912" cy="71437"/>
            </a:xfrm>
            <a:prstGeom prst="rect">
              <a:avLst/>
            </a:prstGeom>
            <a:solidFill>
              <a:srgbClr val="246C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680230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pos="384" userDrawn="1">
          <p15:clr>
            <a:srgbClr val="FBAE40"/>
          </p15:clr>
        </p15:guide>
        <p15:guide id="2" pos="72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9CF2D5B-0115-4650-93FF-37BC8629B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186058E-B294-4B1B-8CA5-4A0B0161D6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62AF1B6-E1FE-42E2-A3D2-9CD874E22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30CF2A9-FCE5-43C4-A5D8-02B100EDD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8F6E858-3C5C-4E97-AF53-9B3376778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348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E458130-D912-4D1A-A919-9C1DA004D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A7EB039-5EC5-46A8-ADE4-AC3414BF1C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F73F6BB-733E-4CDE-A229-4BFF8AAA29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ABC1957-24A0-49B1-86EC-2AB77F619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AAF4971-25A8-4606-ACDF-61EE99531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9217302-042D-4DDF-95D6-80783819C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967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4EDCBF3-436B-4D44-805F-0BCE2806A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A83801C-12F7-413F-95D2-91991D299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4C22A50-6B4B-4C40-B52B-055EDD47A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42AA3E9C-3298-42AF-AD9B-7AF3460F12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33FE829-4B3D-4E58-BD5E-D2A4DEA875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55A6FC20-46AF-4287-A274-C751BC0B9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CF44A41-C297-49AA-86C3-A6FD39132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8FDB3096-2533-4341-A99F-EEC65BD6F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545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8475D10-6467-4B24-856F-0942AC65D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10E7AA80-7348-40E8-89F8-02E870D7A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36FF8BE-F440-405B-9A13-57D64F1A0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29C3919-9918-4F94-8CA6-74F852A8D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914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0B6E5CE8-9E6E-4D2C-B4DB-3FBB12CFF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9A0A48C-F844-489B-B427-76E82C602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B072817-B718-489C-8F78-62F608647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003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2BCFBF-8C64-456E-80B3-52450E669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4E8898C-7F84-46FD-A3F4-8F658DFC9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626FE4B-2A59-4148-B869-E5E718E8A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952EA83-AB6B-4568-BF64-38FE099CA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8F48CD7-9588-4A7E-9C29-4FC061292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D42E8A4-2211-47C6-B63E-686CACBD5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466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D89665F-B3DC-46CA-B2DD-36F68B71E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89C30C6E-9D89-4A9B-8207-453F943E1C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087A220-B932-422A-883A-D17E9D2612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A072D91-3974-4601-9325-E495C5FEB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B3B0E04-D55F-49ED-9C66-9D90682C2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461170A-C75E-451F-BE25-8639C1D48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7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F636972-915F-4C21-8838-9C961C559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9546F80-0347-4EAE-B3DC-7D09DF4DE3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80E05C2-5E03-4B74-8AF4-E6A2103E94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EB53A99-3D2B-4959-8A0D-DD19CF7430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2A12E80-9809-4DA5-AC42-018E83CAAB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5CAA3-FD71-430B-8996-36DBD2965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40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06F3112-85A1-4B5E-AC81-D5A1D78E67C1}"/>
              </a:ext>
            </a:extLst>
          </p:cNvPr>
          <p:cNvSpPr/>
          <p:nvPr/>
        </p:nvSpPr>
        <p:spPr>
          <a:xfrm>
            <a:off x="609600" y="825500"/>
            <a:ext cx="711200" cy="355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2">
            <a:extLst>
              <a:ext uri="{FF2B5EF4-FFF2-40B4-BE49-F238E27FC236}">
                <a16:creationId xmlns="" xmlns:a16="http://schemas.microsoft.com/office/drawing/2014/main" id="{014E5CC8-E89D-4F31-AEC0-7877D6DD8F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6717" y="573206"/>
            <a:ext cx="5921764" cy="5595378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chemeClr val="tx2"/>
                </a:solidFill>
              </a:rPr>
              <a:t/>
            </a:r>
            <a:br>
              <a:rPr lang="ru-RU" sz="4800" dirty="0" smtClean="0">
                <a:solidFill>
                  <a:schemeClr val="tx2"/>
                </a:solidFill>
              </a:rPr>
            </a:br>
            <a:r>
              <a:rPr lang="ru-RU" sz="4800" dirty="0" smtClean="0">
                <a:solidFill>
                  <a:schemeClr val="tx2"/>
                </a:solidFill>
              </a:rPr>
              <a:t/>
            </a:r>
            <a:br>
              <a:rPr lang="ru-RU" sz="4800" dirty="0" smtClean="0">
                <a:solidFill>
                  <a:schemeClr val="tx2"/>
                </a:solidFill>
              </a:rPr>
            </a:b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ОБ </a:t>
            </a:r>
            <a:r>
              <a:rPr lang="ru-RU" sz="4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АТТЕСТАЦИИ ПЕДАГОГОВ В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2021 </a:t>
            </a:r>
            <a:r>
              <a:rPr lang="ru-RU" sz="4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ГОДУ</a:t>
            </a:r>
            <a:br>
              <a:rPr lang="ru-RU" sz="4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4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4800" dirty="0">
                <a:solidFill>
                  <a:schemeClr val="tx2"/>
                </a:solidFill>
              </a:rPr>
              <a:t/>
            </a:r>
            <a:br>
              <a:rPr lang="ru-RU" sz="4800" dirty="0">
                <a:solidFill>
                  <a:schemeClr val="tx2"/>
                </a:solidFill>
              </a:rPr>
            </a:br>
            <a:r>
              <a:rPr lang="ru-RU" sz="4800" dirty="0" smtClean="0">
                <a:solidFill>
                  <a:schemeClr val="tx2"/>
                </a:solidFill>
              </a:rPr>
              <a:t/>
            </a:r>
            <a:br>
              <a:rPr lang="ru-RU" sz="4800" dirty="0" smtClean="0">
                <a:solidFill>
                  <a:schemeClr val="tx2"/>
                </a:solidFill>
              </a:rPr>
            </a:br>
            <a:r>
              <a:rPr lang="ru-RU" sz="2000" dirty="0" smtClean="0">
                <a:solidFill>
                  <a:schemeClr val="tx2"/>
                </a:solidFill>
              </a:rPr>
              <a:t>30 марта 2021 года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24" name="Rectangle 8">
            <a:extLst>
              <a:ext uri="{FF2B5EF4-FFF2-40B4-BE49-F238E27FC236}">
                <a16:creationId xmlns="" xmlns:a16="http://schemas.microsoft.com/office/drawing/2014/main" id="{B0EB01AE-79FE-459B-9A45-FECB085E9794}"/>
              </a:ext>
            </a:extLst>
          </p:cNvPr>
          <p:cNvSpPr/>
          <p:nvPr/>
        </p:nvSpPr>
        <p:spPr>
          <a:xfrm>
            <a:off x="0" y="321176"/>
            <a:ext cx="4268550" cy="6037130"/>
          </a:xfrm>
          <a:prstGeom prst="rect">
            <a:avLst/>
          </a:prstGeom>
          <a:solidFill>
            <a:srgbClr val="019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6">
            <a:extLst>
              <a:ext uri="{FF2B5EF4-FFF2-40B4-BE49-F238E27FC236}">
                <a16:creationId xmlns="" xmlns:a16="http://schemas.microsoft.com/office/drawing/2014/main" id="{B4D10B38-354B-446D-B8D5-3D70EEB83558}"/>
              </a:ext>
            </a:extLst>
          </p:cNvPr>
          <p:cNvSpPr/>
          <p:nvPr/>
        </p:nvSpPr>
        <p:spPr>
          <a:xfrm>
            <a:off x="0" y="825500"/>
            <a:ext cx="261257" cy="4795935"/>
          </a:xfrm>
          <a:prstGeom prst="rect">
            <a:avLst/>
          </a:prstGeom>
          <a:solidFill>
            <a:srgbClr val="246C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664B34FF-8226-43E4-8C0E-5794BDD631B3}"/>
              </a:ext>
            </a:extLst>
          </p:cNvPr>
          <p:cNvSpPr txBox="1"/>
          <p:nvPr/>
        </p:nvSpPr>
        <p:spPr>
          <a:xfrm>
            <a:off x="681540" y="4465964"/>
            <a:ext cx="3390033" cy="8863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Учебно-методический центр развития образования Карагандинской области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439C33FA-7A1F-4DA8-ABD9-E2B8AFC2893F}"/>
              </a:ext>
            </a:extLst>
          </p:cNvPr>
          <p:cNvSpPr txBox="1"/>
          <p:nvPr/>
        </p:nvSpPr>
        <p:spPr>
          <a:xfrm>
            <a:off x="681539" y="793368"/>
            <a:ext cx="3390034" cy="8863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Қарағанды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облысында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беруді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дамытудың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оқу-әдістемелік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орталығы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/>
          <p:cNvPicPr/>
          <p:nvPr/>
        </p:nvPicPr>
        <p:blipFill rotWithShape="1">
          <a:blip r:embed="rId3"/>
          <a:srcRect l="4007" t="11973" r="85417" b="72919"/>
          <a:stretch/>
        </p:blipFill>
        <p:spPr bwMode="auto">
          <a:xfrm>
            <a:off x="1127051" y="2406368"/>
            <a:ext cx="1924493" cy="13754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03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38C8747-3ECC-42D3-8B51-1C4BF9F64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B979585-4AA6-4BB2-A9FD-E808F31CA33B}"/>
              </a:ext>
            </a:extLst>
          </p:cNvPr>
          <p:cNvSpPr/>
          <p:nvPr/>
        </p:nvSpPr>
        <p:spPr>
          <a:xfrm>
            <a:off x="609601" y="885825"/>
            <a:ext cx="476250" cy="1984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830AF9E-64D5-48D7-9B42-96FAAAAABEEE}"/>
              </a:ext>
            </a:extLst>
          </p:cNvPr>
          <p:cNvSpPr txBox="1"/>
          <p:nvPr/>
        </p:nvSpPr>
        <p:spPr>
          <a:xfrm>
            <a:off x="4128576" y="985044"/>
            <a:ext cx="7841751" cy="61247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sz="1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тәрбие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мен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оқытудың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орта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орта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берудің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бағдарламаларын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техникалық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кәсіптік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орта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білімнен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кейінгі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қосымша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мамандандырылған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беру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бағдарламаларын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асыратын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беру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ұйымдарында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лауазымдарды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атқаратын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педагогтерді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ғылым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саласындағы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өзге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де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азаматтық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қызметшілерді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аттестаттаудан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өткізу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қағидалары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мен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шарттары</a:t>
            </a:r>
            <a:endParaRPr lang="kk-KZ" sz="14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Республикасы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kk-KZ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ғылым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министрінің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жылғы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 14 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мамырдағы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 № 202 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Бұйрығына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err="1" smtClean="0">
                <a:latin typeface="Times New Roman" pitchFamily="18" charset="0"/>
                <a:cs typeface="Times New Roman" pitchFamily="18" charset="0"/>
              </a:rPr>
              <a:t>қосымша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Республикасы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ғылым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министрінің</a:t>
            </a:r>
            <a:r>
              <a:rPr lang="kk-KZ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2016 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жылғы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 27 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қаңтардағы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№ 83 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бұйрығымен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бекітілген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Педагогтерге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біліктілік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санаттарын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беру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растау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қағидалары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ғылым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министрінің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жылғы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 11 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мамырдағы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№ 192 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бұйрығына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қосымша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endParaRPr lang="kk-KZ" sz="14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Правила и условия проведения аттестации педагогов, занимающих должности в организациях образования, реализующих общеобразовательные учебные программы дошкольного воспитания и обучения, начального, основного среднего и общего среднего образования, образовательные программы технического и профессионального,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послесреднего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, дополнительного, специализированного и специального образования, и иных гражданских служащих  в области образования и науки</a:t>
            </a:r>
          </a:p>
          <a:p>
            <a:pPr algn="just"/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 (Приложение к приказу Министра образования и науки Республики Казахстан от 14 мая 2020 года № 202, утверждены приказом Министра образования и науки Республики Казахстан от 27 января 2016 № 83)</a:t>
            </a:r>
          </a:p>
          <a:p>
            <a:pPr algn="just"/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Правила присвоения (подтверждения) квалификационных категорий педагогам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Приложение к приказу Министра образования и науки Республики Казахстан от 11 мая 2020 года № 192 )</a:t>
            </a:r>
          </a:p>
          <a:p>
            <a:pPr algn="ctr"/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20000"/>
              </a:lnSpc>
            </a:pPr>
            <a:endParaRPr lang="ru-RU" sz="1500" b="1" dirty="0">
              <a:solidFill>
                <a:srgbClr val="FF0000"/>
              </a:solidFill>
              <a:latin typeface="+mj-lt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="" xmlns:a16="http://schemas.microsoft.com/office/drawing/2014/main" id="{CDE2109D-2C0B-4C50-855D-778DE8630746}"/>
              </a:ext>
            </a:extLst>
          </p:cNvPr>
          <p:cNvGrpSpPr/>
          <p:nvPr/>
        </p:nvGrpSpPr>
        <p:grpSpPr>
          <a:xfrm>
            <a:off x="4824711" y="186117"/>
            <a:ext cx="713778" cy="727490"/>
            <a:chOff x="5612001" y="1122225"/>
            <a:chExt cx="751477" cy="765913"/>
          </a:xfrm>
        </p:grpSpPr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661B73DD-D27A-4A74-9D99-834145BBB204}"/>
                </a:ext>
              </a:extLst>
            </p:cNvPr>
            <p:cNvSpPr/>
            <p:nvPr/>
          </p:nvSpPr>
          <p:spPr>
            <a:xfrm>
              <a:off x="5612001" y="1122225"/>
              <a:ext cx="751477" cy="765913"/>
            </a:xfrm>
            <a:prstGeom prst="rect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="" xmlns:a16="http://schemas.microsoft.com/office/drawing/2014/main" id="{455CCE2D-1FB2-4BC8-8EB4-B14DC89CBCBF}"/>
                </a:ext>
              </a:extLst>
            </p:cNvPr>
            <p:cNvGrpSpPr/>
            <p:nvPr/>
          </p:nvGrpSpPr>
          <p:grpSpPr>
            <a:xfrm>
              <a:off x="5831790" y="1324946"/>
              <a:ext cx="373225" cy="373225"/>
              <a:chOff x="4119563" y="2171701"/>
              <a:chExt cx="346075" cy="346075"/>
            </a:xfrm>
          </p:grpSpPr>
          <p:sp>
            <p:nvSpPr>
              <p:cNvPr id="14" name="Freeform 307">
                <a:extLst>
                  <a:ext uri="{FF2B5EF4-FFF2-40B4-BE49-F238E27FC236}">
                    <a16:creationId xmlns="" xmlns:a16="http://schemas.microsoft.com/office/drawing/2014/main" id="{BE2CDE82-AA00-417A-8FC8-CCC964285D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0538" y="2352676"/>
                <a:ext cx="165100" cy="165100"/>
              </a:xfrm>
              <a:custGeom>
                <a:avLst/>
                <a:gdLst>
                  <a:gd name="T0" fmla="*/ 33 w 104"/>
                  <a:gd name="T1" fmla="*/ 95 h 104"/>
                  <a:gd name="T2" fmla="*/ 0 w 104"/>
                  <a:gd name="T3" fmla="*/ 104 h 104"/>
                  <a:gd name="T4" fmla="*/ 9 w 104"/>
                  <a:gd name="T5" fmla="*/ 71 h 104"/>
                  <a:gd name="T6" fmla="*/ 80 w 104"/>
                  <a:gd name="T7" fmla="*/ 0 h 104"/>
                  <a:gd name="T8" fmla="*/ 104 w 104"/>
                  <a:gd name="T9" fmla="*/ 23 h 104"/>
                  <a:gd name="T10" fmla="*/ 33 w 104"/>
                  <a:gd name="T11" fmla="*/ 95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4" h="104">
                    <a:moveTo>
                      <a:pt x="33" y="95"/>
                    </a:moveTo>
                    <a:lnTo>
                      <a:pt x="0" y="104"/>
                    </a:lnTo>
                    <a:lnTo>
                      <a:pt x="9" y="71"/>
                    </a:lnTo>
                    <a:lnTo>
                      <a:pt x="80" y="0"/>
                    </a:lnTo>
                    <a:lnTo>
                      <a:pt x="104" y="23"/>
                    </a:lnTo>
                    <a:lnTo>
                      <a:pt x="33" y="95"/>
                    </a:lnTo>
                    <a:close/>
                  </a:path>
                </a:pathLst>
              </a:custGeom>
              <a:noFill/>
              <a:ln w="158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5" name="Line 308">
                <a:extLst>
                  <a:ext uri="{FF2B5EF4-FFF2-40B4-BE49-F238E27FC236}">
                    <a16:creationId xmlns="" xmlns:a16="http://schemas.microsoft.com/office/drawing/2014/main" id="{8CC19206-BB70-42F3-A879-60E85AE76F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98963" y="2382838"/>
                <a:ext cx="36513" cy="36513"/>
              </a:xfrm>
              <a:prstGeom prst="line">
                <a:avLst/>
              </a:prstGeom>
              <a:noFill/>
              <a:ln w="15875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6" name="Line 309">
                <a:extLst>
                  <a:ext uri="{FF2B5EF4-FFF2-40B4-BE49-F238E27FC236}">
                    <a16:creationId xmlns="" xmlns:a16="http://schemas.microsoft.com/office/drawing/2014/main" id="{ED5A345C-9E56-42EF-9C67-A51B7A7305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14825" y="2465388"/>
                <a:ext cx="38100" cy="38100"/>
              </a:xfrm>
              <a:prstGeom prst="line">
                <a:avLst/>
              </a:prstGeom>
              <a:noFill/>
              <a:ln w="158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7" name="Line 310">
                <a:extLst>
                  <a:ext uri="{FF2B5EF4-FFF2-40B4-BE49-F238E27FC236}">
                    <a16:creationId xmlns="" xmlns:a16="http://schemas.microsoft.com/office/drawing/2014/main" id="{3A7CAD6B-B790-4BD1-8F14-2A90D89115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8150" y="2322513"/>
                <a:ext cx="60325" cy="0"/>
              </a:xfrm>
              <a:prstGeom prst="line">
                <a:avLst/>
              </a:prstGeom>
              <a:noFill/>
              <a:ln w="158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8" name="Line 311">
                <a:extLst>
                  <a:ext uri="{FF2B5EF4-FFF2-40B4-BE49-F238E27FC236}">
                    <a16:creationId xmlns="" xmlns:a16="http://schemas.microsoft.com/office/drawing/2014/main" id="{A6E67682-CB8D-4419-9C2D-825813385D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8150" y="2382838"/>
                <a:ext cx="60325" cy="0"/>
              </a:xfrm>
              <a:prstGeom prst="line">
                <a:avLst/>
              </a:prstGeom>
              <a:noFill/>
              <a:ln w="158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9" name="Freeform 312">
                <a:extLst>
                  <a:ext uri="{FF2B5EF4-FFF2-40B4-BE49-F238E27FC236}">
                    <a16:creationId xmlns="" xmlns:a16="http://schemas.microsoft.com/office/drawing/2014/main" id="{180F5828-82FE-4F9E-B5CF-F133E682FA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5600" y="2292351"/>
                <a:ext cx="60325" cy="36513"/>
              </a:xfrm>
              <a:custGeom>
                <a:avLst/>
                <a:gdLst>
                  <a:gd name="T0" fmla="*/ 38 w 38"/>
                  <a:gd name="T1" fmla="*/ 0 h 23"/>
                  <a:gd name="T2" fmla="*/ 14 w 38"/>
                  <a:gd name="T3" fmla="*/ 23 h 23"/>
                  <a:gd name="T4" fmla="*/ 0 w 38"/>
                  <a:gd name="T5" fmla="*/ 9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23">
                    <a:moveTo>
                      <a:pt x="38" y="0"/>
                    </a:moveTo>
                    <a:lnTo>
                      <a:pt x="14" y="23"/>
                    </a:lnTo>
                    <a:lnTo>
                      <a:pt x="0" y="9"/>
                    </a:lnTo>
                  </a:path>
                </a:pathLst>
              </a:custGeom>
              <a:noFill/>
              <a:ln w="158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0" name="Freeform 313">
                <a:extLst>
                  <a:ext uri="{FF2B5EF4-FFF2-40B4-BE49-F238E27FC236}">
                    <a16:creationId xmlns="" xmlns:a16="http://schemas.microsoft.com/office/drawing/2014/main" id="{3B1DB641-D260-419C-A885-A4516993EE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5600" y="2352676"/>
                <a:ext cx="60325" cy="36513"/>
              </a:xfrm>
              <a:custGeom>
                <a:avLst/>
                <a:gdLst>
                  <a:gd name="T0" fmla="*/ 38 w 38"/>
                  <a:gd name="T1" fmla="*/ 0 h 23"/>
                  <a:gd name="T2" fmla="*/ 14 w 38"/>
                  <a:gd name="T3" fmla="*/ 23 h 23"/>
                  <a:gd name="T4" fmla="*/ 0 w 38"/>
                  <a:gd name="T5" fmla="*/ 9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23">
                    <a:moveTo>
                      <a:pt x="38" y="0"/>
                    </a:moveTo>
                    <a:lnTo>
                      <a:pt x="14" y="23"/>
                    </a:lnTo>
                    <a:lnTo>
                      <a:pt x="0" y="9"/>
                    </a:lnTo>
                  </a:path>
                </a:pathLst>
              </a:custGeom>
              <a:noFill/>
              <a:ln w="158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" name="Freeform 314">
                <a:extLst>
                  <a:ext uri="{FF2B5EF4-FFF2-40B4-BE49-F238E27FC236}">
                    <a16:creationId xmlns="" xmlns:a16="http://schemas.microsoft.com/office/drawing/2014/main" id="{7276DC06-BE13-486E-A8CF-1DB6E04168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9563" y="2171701"/>
                <a:ext cx="241300" cy="315913"/>
              </a:xfrm>
              <a:custGeom>
                <a:avLst/>
                <a:gdLst>
                  <a:gd name="T0" fmla="*/ 81 w 152"/>
                  <a:gd name="T1" fmla="*/ 199 h 199"/>
                  <a:gd name="T2" fmla="*/ 0 w 152"/>
                  <a:gd name="T3" fmla="*/ 199 h 199"/>
                  <a:gd name="T4" fmla="*/ 0 w 152"/>
                  <a:gd name="T5" fmla="*/ 0 h 199"/>
                  <a:gd name="T6" fmla="*/ 105 w 152"/>
                  <a:gd name="T7" fmla="*/ 0 h 199"/>
                  <a:gd name="T8" fmla="*/ 152 w 152"/>
                  <a:gd name="T9" fmla="*/ 47 h 199"/>
                  <a:gd name="T10" fmla="*/ 152 w 152"/>
                  <a:gd name="T11" fmla="*/ 118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2" h="199">
                    <a:moveTo>
                      <a:pt x="81" y="199"/>
                    </a:moveTo>
                    <a:lnTo>
                      <a:pt x="0" y="199"/>
                    </a:lnTo>
                    <a:lnTo>
                      <a:pt x="0" y="0"/>
                    </a:lnTo>
                    <a:lnTo>
                      <a:pt x="105" y="0"/>
                    </a:lnTo>
                    <a:lnTo>
                      <a:pt x="152" y="47"/>
                    </a:lnTo>
                    <a:lnTo>
                      <a:pt x="152" y="118"/>
                    </a:lnTo>
                  </a:path>
                </a:pathLst>
              </a:custGeom>
              <a:noFill/>
              <a:ln w="15875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" name="Freeform 315">
                <a:extLst>
                  <a:ext uri="{FF2B5EF4-FFF2-40B4-BE49-F238E27FC236}">
                    <a16:creationId xmlns="" xmlns:a16="http://schemas.microsoft.com/office/drawing/2014/main" id="{788060C9-CECD-4DD9-B300-5B358CC1DC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6250" y="2171701"/>
                <a:ext cx="74613" cy="74613"/>
              </a:xfrm>
              <a:custGeom>
                <a:avLst/>
                <a:gdLst>
                  <a:gd name="T0" fmla="*/ 0 w 47"/>
                  <a:gd name="T1" fmla="*/ 0 h 47"/>
                  <a:gd name="T2" fmla="*/ 0 w 47"/>
                  <a:gd name="T3" fmla="*/ 47 h 47"/>
                  <a:gd name="T4" fmla="*/ 47 w 47"/>
                  <a:gd name="T5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47">
                    <a:moveTo>
                      <a:pt x="0" y="0"/>
                    </a:moveTo>
                    <a:lnTo>
                      <a:pt x="0" y="47"/>
                    </a:lnTo>
                    <a:lnTo>
                      <a:pt x="47" y="47"/>
                    </a:lnTo>
                  </a:path>
                </a:pathLst>
              </a:custGeom>
              <a:noFill/>
              <a:ln w="158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E41E93F2-6EED-4DF7-89DD-8BC2F823EA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69" y="1746444"/>
            <a:ext cx="3038187" cy="2086466"/>
          </a:xfrm>
          <a:prstGeom prst="rect">
            <a:avLst/>
          </a:prstGeom>
        </p:spPr>
      </p:pic>
      <p:sp>
        <p:nvSpPr>
          <p:cNvPr id="27" name="Title 2">
            <a:extLst>
              <a:ext uri="{FF2B5EF4-FFF2-40B4-BE49-F238E27FC236}">
                <a16:creationId xmlns="" xmlns:a16="http://schemas.microsoft.com/office/drawing/2014/main" id="{1F308C32-0FE1-4D70-8BB2-82358C3BA036}"/>
              </a:ext>
            </a:extLst>
          </p:cNvPr>
          <p:cNvSpPr txBox="1">
            <a:spLocks/>
          </p:cNvSpPr>
          <p:nvPr/>
        </p:nvSpPr>
        <p:spPr>
          <a:xfrm>
            <a:off x="354843" y="751144"/>
            <a:ext cx="3271525" cy="5539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262626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Педагогтерді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аттестаттау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регламенттелген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grpSp>
        <p:nvGrpSpPr>
          <p:cNvPr id="31" name="Group 49">
            <a:extLst>
              <a:ext uri="{FF2B5EF4-FFF2-40B4-BE49-F238E27FC236}">
                <a16:creationId xmlns="" xmlns:a16="http://schemas.microsoft.com/office/drawing/2014/main" id="{F097EBEB-6C75-4D53-998A-7D8AC1DC3980}"/>
              </a:ext>
            </a:extLst>
          </p:cNvPr>
          <p:cNvGrpSpPr/>
          <p:nvPr/>
        </p:nvGrpSpPr>
        <p:grpSpPr>
          <a:xfrm>
            <a:off x="3629900" y="978179"/>
            <a:ext cx="359413" cy="359413"/>
            <a:chOff x="6627863" y="1485900"/>
            <a:chExt cx="596800" cy="596800"/>
          </a:xfrm>
        </p:grpSpPr>
        <p:sp>
          <p:nvSpPr>
            <p:cNvPr id="32" name="Oval 13">
              <a:extLst>
                <a:ext uri="{FF2B5EF4-FFF2-40B4-BE49-F238E27FC236}">
                  <a16:creationId xmlns="" xmlns:a16="http://schemas.microsoft.com/office/drawing/2014/main" id="{63BCF3A5-2C84-4774-8DDF-54B0FB615A1B}"/>
                </a:ext>
              </a:extLst>
            </p:cNvPr>
            <p:cNvSpPr/>
            <p:nvPr/>
          </p:nvSpPr>
          <p:spPr>
            <a:xfrm>
              <a:off x="6627863" y="1485900"/>
              <a:ext cx="596800" cy="596800"/>
            </a:xfrm>
            <a:prstGeom prst="ellipse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28">
              <a:extLst>
                <a:ext uri="{FF2B5EF4-FFF2-40B4-BE49-F238E27FC236}">
                  <a16:creationId xmlns="" xmlns:a16="http://schemas.microsoft.com/office/drawing/2014/main" id="{4D03F730-5277-4CD2-89D0-E4F8F6DD0B23}"/>
                </a:ext>
              </a:extLst>
            </p:cNvPr>
            <p:cNvGrpSpPr/>
            <p:nvPr/>
          </p:nvGrpSpPr>
          <p:grpSpPr>
            <a:xfrm>
              <a:off x="6779865" y="1684912"/>
              <a:ext cx="292796" cy="198778"/>
              <a:chOff x="3416301" y="2947988"/>
              <a:chExt cx="346075" cy="234950"/>
            </a:xfrm>
          </p:grpSpPr>
          <p:sp>
            <p:nvSpPr>
              <p:cNvPr id="34" name="Freeform 36">
                <a:extLst>
                  <a:ext uri="{FF2B5EF4-FFF2-40B4-BE49-F238E27FC236}">
                    <a16:creationId xmlns="" xmlns:a16="http://schemas.microsoft.com/office/drawing/2014/main" id="{F1BE8E6F-D6F0-4522-95A6-CB20B27812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6001" y="2947988"/>
                <a:ext cx="112713" cy="93663"/>
              </a:xfrm>
              <a:custGeom>
                <a:avLst/>
                <a:gdLst>
                  <a:gd name="T0" fmla="*/ 71 w 71"/>
                  <a:gd name="T1" fmla="*/ 14 h 59"/>
                  <a:gd name="T2" fmla="*/ 56 w 71"/>
                  <a:gd name="T3" fmla="*/ 0 h 59"/>
                  <a:gd name="T4" fmla="*/ 0 w 71"/>
                  <a:gd name="T5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59">
                    <a:moveTo>
                      <a:pt x="71" y="14"/>
                    </a:moveTo>
                    <a:lnTo>
                      <a:pt x="56" y="0"/>
                    </a:lnTo>
                    <a:lnTo>
                      <a:pt x="0" y="59"/>
                    </a:lnTo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5" name="Freeform 37">
                <a:extLst>
                  <a:ext uri="{FF2B5EF4-FFF2-40B4-BE49-F238E27FC236}">
                    <a16:creationId xmlns="" xmlns:a16="http://schemas.microsoft.com/office/drawing/2014/main" id="{8CEDE6B0-4A7B-4D70-BBAF-CBBD136ECC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6301" y="3057525"/>
                <a:ext cx="98425" cy="125413"/>
              </a:xfrm>
              <a:custGeom>
                <a:avLst/>
                <a:gdLst>
                  <a:gd name="T0" fmla="*/ 40 w 62"/>
                  <a:gd name="T1" fmla="*/ 12 h 79"/>
                  <a:gd name="T2" fmla="*/ 26 w 62"/>
                  <a:gd name="T3" fmla="*/ 0 h 79"/>
                  <a:gd name="T4" fmla="*/ 0 w 62"/>
                  <a:gd name="T5" fmla="*/ 26 h 79"/>
                  <a:gd name="T6" fmla="*/ 52 w 62"/>
                  <a:gd name="T7" fmla="*/ 79 h 79"/>
                  <a:gd name="T8" fmla="*/ 62 w 62"/>
                  <a:gd name="T9" fmla="*/ 67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79">
                    <a:moveTo>
                      <a:pt x="40" y="12"/>
                    </a:moveTo>
                    <a:lnTo>
                      <a:pt x="26" y="0"/>
                    </a:lnTo>
                    <a:lnTo>
                      <a:pt x="0" y="26"/>
                    </a:lnTo>
                    <a:lnTo>
                      <a:pt x="52" y="79"/>
                    </a:lnTo>
                    <a:lnTo>
                      <a:pt x="62" y="67"/>
                    </a:lnTo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6" name="Freeform 38">
                <a:extLst>
                  <a:ext uri="{FF2B5EF4-FFF2-40B4-BE49-F238E27FC236}">
                    <a16:creationId xmlns="" xmlns:a16="http://schemas.microsoft.com/office/drawing/2014/main" id="{81DE2649-360C-4482-9D17-474C2C9A65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0913" y="2947988"/>
                <a:ext cx="271463" cy="234950"/>
              </a:xfrm>
              <a:custGeom>
                <a:avLst/>
                <a:gdLst>
                  <a:gd name="T0" fmla="*/ 145 w 171"/>
                  <a:gd name="T1" fmla="*/ 0 h 148"/>
                  <a:gd name="T2" fmla="*/ 52 w 171"/>
                  <a:gd name="T3" fmla="*/ 95 h 148"/>
                  <a:gd name="T4" fmla="*/ 26 w 171"/>
                  <a:gd name="T5" fmla="*/ 69 h 148"/>
                  <a:gd name="T6" fmla="*/ 0 w 171"/>
                  <a:gd name="T7" fmla="*/ 95 h 148"/>
                  <a:gd name="T8" fmla="*/ 52 w 171"/>
                  <a:gd name="T9" fmla="*/ 148 h 148"/>
                  <a:gd name="T10" fmla="*/ 171 w 171"/>
                  <a:gd name="T11" fmla="*/ 26 h 148"/>
                  <a:gd name="T12" fmla="*/ 145 w 171"/>
                  <a:gd name="T13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1" h="148">
                    <a:moveTo>
                      <a:pt x="145" y="0"/>
                    </a:moveTo>
                    <a:lnTo>
                      <a:pt x="52" y="95"/>
                    </a:lnTo>
                    <a:lnTo>
                      <a:pt x="26" y="69"/>
                    </a:lnTo>
                    <a:lnTo>
                      <a:pt x="0" y="95"/>
                    </a:lnTo>
                    <a:lnTo>
                      <a:pt x="52" y="148"/>
                    </a:lnTo>
                    <a:lnTo>
                      <a:pt x="171" y="26"/>
                    </a:lnTo>
                    <a:lnTo>
                      <a:pt x="145" y="0"/>
                    </a:lnTo>
                    <a:close/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37" name="Group 49">
            <a:extLst>
              <a:ext uri="{FF2B5EF4-FFF2-40B4-BE49-F238E27FC236}">
                <a16:creationId xmlns="" xmlns:a16="http://schemas.microsoft.com/office/drawing/2014/main" id="{85CAE044-4965-43F5-B2B7-C68355D7C8F3}"/>
              </a:ext>
            </a:extLst>
          </p:cNvPr>
          <p:cNvGrpSpPr/>
          <p:nvPr/>
        </p:nvGrpSpPr>
        <p:grpSpPr>
          <a:xfrm>
            <a:off x="3626368" y="2933523"/>
            <a:ext cx="359413" cy="359413"/>
            <a:chOff x="6627863" y="1485900"/>
            <a:chExt cx="596800" cy="596800"/>
          </a:xfrm>
        </p:grpSpPr>
        <p:sp>
          <p:nvSpPr>
            <p:cNvPr id="38" name="Oval 13">
              <a:extLst>
                <a:ext uri="{FF2B5EF4-FFF2-40B4-BE49-F238E27FC236}">
                  <a16:creationId xmlns="" xmlns:a16="http://schemas.microsoft.com/office/drawing/2014/main" id="{2C792335-0210-4123-893A-9D961F6E115D}"/>
                </a:ext>
              </a:extLst>
            </p:cNvPr>
            <p:cNvSpPr/>
            <p:nvPr/>
          </p:nvSpPr>
          <p:spPr>
            <a:xfrm>
              <a:off x="6627863" y="1485900"/>
              <a:ext cx="596800" cy="596800"/>
            </a:xfrm>
            <a:prstGeom prst="ellipse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" name="Group 28">
              <a:extLst>
                <a:ext uri="{FF2B5EF4-FFF2-40B4-BE49-F238E27FC236}">
                  <a16:creationId xmlns="" xmlns:a16="http://schemas.microsoft.com/office/drawing/2014/main" id="{B40EF7FC-EB0A-4F19-8B8A-B88A1366B69E}"/>
                </a:ext>
              </a:extLst>
            </p:cNvPr>
            <p:cNvGrpSpPr/>
            <p:nvPr/>
          </p:nvGrpSpPr>
          <p:grpSpPr>
            <a:xfrm>
              <a:off x="6779865" y="1684912"/>
              <a:ext cx="292796" cy="198778"/>
              <a:chOff x="3416301" y="2947988"/>
              <a:chExt cx="346075" cy="234950"/>
            </a:xfrm>
          </p:grpSpPr>
          <p:sp>
            <p:nvSpPr>
              <p:cNvPr id="40" name="Freeform 36">
                <a:extLst>
                  <a:ext uri="{FF2B5EF4-FFF2-40B4-BE49-F238E27FC236}">
                    <a16:creationId xmlns="" xmlns:a16="http://schemas.microsoft.com/office/drawing/2014/main" id="{CE1731DB-6055-48AE-9595-2735F0C6C9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6001" y="2947988"/>
                <a:ext cx="112713" cy="93663"/>
              </a:xfrm>
              <a:custGeom>
                <a:avLst/>
                <a:gdLst>
                  <a:gd name="T0" fmla="*/ 71 w 71"/>
                  <a:gd name="T1" fmla="*/ 14 h 59"/>
                  <a:gd name="T2" fmla="*/ 56 w 71"/>
                  <a:gd name="T3" fmla="*/ 0 h 59"/>
                  <a:gd name="T4" fmla="*/ 0 w 71"/>
                  <a:gd name="T5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59">
                    <a:moveTo>
                      <a:pt x="71" y="14"/>
                    </a:moveTo>
                    <a:lnTo>
                      <a:pt x="56" y="0"/>
                    </a:lnTo>
                    <a:lnTo>
                      <a:pt x="0" y="59"/>
                    </a:lnTo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1" name="Freeform 37">
                <a:extLst>
                  <a:ext uri="{FF2B5EF4-FFF2-40B4-BE49-F238E27FC236}">
                    <a16:creationId xmlns="" xmlns:a16="http://schemas.microsoft.com/office/drawing/2014/main" id="{22134E0F-0D64-4E62-862D-32C6479C62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6301" y="3057525"/>
                <a:ext cx="98425" cy="125413"/>
              </a:xfrm>
              <a:custGeom>
                <a:avLst/>
                <a:gdLst>
                  <a:gd name="T0" fmla="*/ 40 w 62"/>
                  <a:gd name="T1" fmla="*/ 12 h 79"/>
                  <a:gd name="T2" fmla="*/ 26 w 62"/>
                  <a:gd name="T3" fmla="*/ 0 h 79"/>
                  <a:gd name="T4" fmla="*/ 0 w 62"/>
                  <a:gd name="T5" fmla="*/ 26 h 79"/>
                  <a:gd name="T6" fmla="*/ 52 w 62"/>
                  <a:gd name="T7" fmla="*/ 79 h 79"/>
                  <a:gd name="T8" fmla="*/ 62 w 62"/>
                  <a:gd name="T9" fmla="*/ 67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79">
                    <a:moveTo>
                      <a:pt x="40" y="12"/>
                    </a:moveTo>
                    <a:lnTo>
                      <a:pt x="26" y="0"/>
                    </a:lnTo>
                    <a:lnTo>
                      <a:pt x="0" y="26"/>
                    </a:lnTo>
                    <a:lnTo>
                      <a:pt x="52" y="79"/>
                    </a:lnTo>
                    <a:lnTo>
                      <a:pt x="62" y="67"/>
                    </a:lnTo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2" name="Freeform 38">
                <a:extLst>
                  <a:ext uri="{FF2B5EF4-FFF2-40B4-BE49-F238E27FC236}">
                    <a16:creationId xmlns="" xmlns:a16="http://schemas.microsoft.com/office/drawing/2014/main" id="{AF1C4AFB-4379-4543-9F9C-462FA9AFC2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0913" y="2947988"/>
                <a:ext cx="271463" cy="234950"/>
              </a:xfrm>
              <a:custGeom>
                <a:avLst/>
                <a:gdLst>
                  <a:gd name="T0" fmla="*/ 145 w 171"/>
                  <a:gd name="T1" fmla="*/ 0 h 148"/>
                  <a:gd name="T2" fmla="*/ 52 w 171"/>
                  <a:gd name="T3" fmla="*/ 95 h 148"/>
                  <a:gd name="T4" fmla="*/ 26 w 171"/>
                  <a:gd name="T5" fmla="*/ 69 h 148"/>
                  <a:gd name="T6" fmla="*/ 0 w 171"/>
                  <a:gd name="T7" fmla="*/ 95 h 148"/>
                  <a:gd name="T8" fmla="*/ 52 w 171"/>
                  <a:gd name="T9" fmla="*/ 148 h 148"/>
                  <a:gd name="T10" fmla="*/ 171 w 171"/>
                  <a:gd name="T11" fmla="*/ 26 h 148"/>
                  <a:gd name="T12" fmla="*/ 145 w 171"/>
                  <a:gd name="T13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1" h="148">
                    <a:moveTo>
                      <a:pt x="145" y="0"/>
                    </a:moveTo>
                    <a:lnTo>
                      <a:pt x="52" y="95"/>
                    </a:lnTo>
                    <a:lnTo>
                      <a:pt x="26" y="69"/>
                    </a:lnTo>
                    <a:lnTo>
                      <a:pt x="0" y="95"/>
                    </a:lnTo>
                    <a:lnTo>
                      <a:pt x="52" y="148"/>
                    </a:lnTo>
                    <a:lnTo>
                      <a:pt x="171" y="26"/>
                    </a:lnTo>
                    <a:lnTo>
                      <a:pt x="145" y="0"/>
                    </a:lnTo>
                    <a:close/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4AA973C2-D25B-4691-8D3C-64721C6AC46D}"/>
              </a:ext>
            </a:extLst>
          </p:cNvPr>
          <p:cNvSpPr txBox="1"/>
          <p:nvPr/>
        </p:nvSpPr>
        <p:spPr>
          <a:xfrm>
            <a:off x="6086901" y="186118"/>
            <a:ext cx="5170831" cy="5650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600" b="1" dirty="0">
                <a:latin typeface="+mj-lt"/>
              </a:rPr>
              <a:t>ҚР </a:t>
            </a:r>
            <a:r>
              <a:rPr lang="ru-RU" sz="1600" b="1" dirty="0" err="1">
                <a:latin typeface="+mj-lt"/>
              </a:rPr>
              <a:t>Білім</a:t>
            </a:r>
            <a:r>
              <a:rPr lang="ru-RU" sz="1600" b="1" dirty="0">
                <a:latin typeface="+mj-lt"/>
              </a:rPr>
              <a:t> </a:t>
            </a:r>
            <a:r>
              <a:rPr lang="ru-RU" sz="1600" b="1" dirty="0" err="1">
                <a:latin typeface="+mj-lt"/>
              </a:rPr>
              <a:t>және</a:t>
            </a:r>
            <a:r>
              <a:rPr lang="ru-RU" sz="1600" b="1" dirty="0">
                <a:latin typeface="+mj-lt"/>
              </a:rPr>
              <a:t> </a:t>
            </a:r>
            <a:r>
              <a:rPr lang="ru-RU" sz="1600" b="1" dirty="0" err="1">
                <a:latin typeface="+mj-lt"/>
              </a:rPr>
              <a:t>ғылым</a:t>
            </a:r>
            <a:r>
              <a:rPr lang="ru-RU" sz="1600" b="1" dirty="0">
                <a:latin typeface="+mj-lt"/>
              </a:rPr>
              <a:t> </a:t>
            </a:r>
            <a:r>
              <a:rPr lang="ru-RU" sz="1600" b="1" dirty="0" err="1" smtClean="0">
                <a:latin typeface="+mj-lt"/>
              </a:rPr>
              <a:t>министрінің</a:t>
            </a:r>
            <a:r>
              <a:rPr lang="ru-RU" sz="1600" b="1" dirty="0" smtClean="0">
                <a:latin typeface="+mj-lt"/>
              </a:rPr>
              <a:t> </a:t>
            </a:r>
            <a:r>
              <a:rPr lang="ru-RU" sz="1600" b="1" dirty="0" err="1" smtClean="0">
                <a:latin typeface="+mj-lt"/>
              </a:rPr>
              <a:t>бұйрықтары</a:t>
            </a:r>
            <a:r>
              <a:rPr lang="ru-RU" sz="1600" b="1" dirty="0" smtClean="0">
                <a:latin typeface="+mj-lt"/>
              </a:rPr>
              <a:t>:</a:t>
            </a:r>
            <a:endParaRPr lang="ru-RU" sz="1600" b="1" dirty="0">
              <a:latin typeface="+mj-lt"/>
            </a:endParaRPr>
          </a:p>
        </p:txBody>
      </p:sp>
      <p:grpSp>
        <p:nvGrpSpPr>
          <p:cNvPr id="44" name="Group 49">
            <a:extLst>
              <a:ext uri="{FF2B5EF4-FFF2-40B4-BE49-F238E27FC236}">
                <a16:creationId xmlns="" xmlns:a16="http://schemas.microsoft.com/office/drawing/2014/main" id="{F097EBEB-6C75-4D53-998A-7D8AC1DC3980}"/>
              </a:ext>
            </a:extLst>
          </p:cNvPr>
          <p:cNvGrpSpPr/>
          <p:nvPr/>
        </p:nvGrpSpPr>
        <p:grpSpPr>
          <a:xfrm>
            <a:off x="3645376" y="3808538"/>
            <a:ext cx="359413" cy="359413"/>
            <a:chOff x="6627863" y="1485900"/>
            <a:chExt cx="596800" cy="596800"/>
          </a:xfrm>
        </p:grpSpPr>
        <p:sp>
          <p:nvSpPr>
            <p:cNvPr id="45" name="Oval 13">
              <a:extLst>
                <a:ext uri="{FF2B5EF4-FFF2-40B4-BE49-F238E27FC236}">
                  <a16:creationId xmlns="" xmlns:a16="http://schemas.microsoft.com/office/drawing/2014/main" id="{63BCF3A5-2C84-4774-8DDF-54B0FB615A1B}"/>
                </a:ext>
              </a:extLst>
            </p:cNvPr>
            <p:cNvSpPr/>
            <p:nvPr/>
          </p:nvSpPr>
          <p:spPr>
            <a:xfrm>
              <a:off x="6627863" y="1485900"/>
              <a:ext cx="596800" cy="596800"/>
            </a:xfrm>
            <a:prstGeom prst="ellipse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6" name="Group 28">
              <a:extLst>
                <a:ext uri="{FF2B5EF4-FFF2-40B4-BE49-F238E27FC236}">
                  <a16:creationId xmlns="" xmlns:a16="http://schemas.microsoft.com/office/drawing/2014/main" id="{4D03F730-5277-4CD2-89D0-E4F8F6DD0B23}"/>
                </a:ext>
              </a:extLst>
            </p:cNvPr>
            <p:cNvGrpSpPr/>
            <p:nvPr/>
          </p:nvGrpSpPr>
          <p:grpSpPr>
            <a:xfrm>
              <a:off x="6779865" y="1684912"/>
              <a:ext cx="292796" cy="198778"/>
              <a:chOff x="3416301" y="2947988"/>
              <a:chExt cx="346075" cy="234950"/>
            </a:xfrm>
          </p:grpSpPr>
          <p:sp>
            <p:nvSpPr>
              <p:cNvPr id="47" name="Freeform 36">
                <a:extLst>
                  <a:ext uri="{FF2B5EF4-FFF2-40B4-BE49-F238E27FC236}">
                    <a16:creationId xmlns="" xmlns:a16="http://schemas.microsoft.com/office/drawing/2014/main" id="{F1BE8E6F-D6F0-4522-95A6-CB20B27812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6001" y="2947988"/>
                <a:ext cx="112713" cy="93663"/>
              </a:xfrm>
              <a:custGeom>
                <a:avLst/>
                <a:gdLst>
                  <a:gd name="T0" fmla="*/ 71 w 71"/>
                  <a:gd name="T1" fmla="*/ 14 h 59"/>
                  <a:gd name="T2" fmla="*/ 56 w 71"/>
                  <a:gd name="T3" fmla="*/ 0 h 59"/>
                  <a:gd name="T4" fmla="*/ 0 w 71"/>
                  <a:gd name="T5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59">
                    <a:moveTo>
                      <a:pt x="71" y="14"/>
                    </a:moveTo>
                    <a:lnTo>
                      <a:pt x="56" y="0"/>
                    </a:lnTo>
                    <a:lnTo>
                      <a:pt x="0" y="59"/>
                    </a:lnTo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8" name="Freeform 37">
                <a:extLst>
                  <a:ext uri="{FF2B5EF4-FFF2-40B4-BE49-F238E27FC236}">
                    <a16:creationId xmlns="" xmlns:a16="http://schemas.microsoft.com/office/drawing/2014/main" id="{8CEDE6B0-4A7B-4D70-BBAF-CBBD136ECC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6301" y="3057525"/>
                <a:ext cx="98425" cy="125413"/>
              </a:xfrm>
              <a:custGeom>
                <a:avLst/>
                <a:gdLst>
                  <a:gd name="T0" fmla="*/ 40 w 62"/>
                  <a:gd name="T1" fmla="*/ 12 h 79"/>
                  <a:gd name="T2" fmla="*/ 26 w 62"/>
                  <a:gd name="T3" fmla="*/ 0 h 79"/>
                  <a:gd name="T4" fmla="*/ 0 w 62"/>
                  <a:gd name="T5" fmla="*/ 26 h 79"/>
                  <a:gd name="T6" fmla="*/ 52 w 62"/>
                  <a:gd name="T7" fmla="*/ 79 h 79"/>
                  <a:gd name="T8" fmla="*/ 62 w 62"/>
                  <a:gd name="T9" fmla="*/ 67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79">
                    <a:moveTo>
                      <a:pt x="40" y="12"/>
                    </a:moveTo>
                    <a:lnTo>
                      <a:pt x="26" y="0"/>
                    </a:lnTo>
                    <a:lnTo>
                      <a:pt x="0" y="26"/>
                    </a:lnTo>
                    <a:lnTo>
                      <a:pt x="52" y="79"/>
                    </a:lnTo>
                    <a:lnTo>
                      <a:pt x="62" y="67"/>
                    </a:lnTo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9" name="Freeform 38">
                <a:extLst>
                  <a:ext uri="{FF2B5EF4-FFF2-40B4-BE49-F238E27FC236}">
                    <a16:creationId xmlns="" xmlns:a16="http://schemas.microsoft.com/office/drawing/2014/main" id="{81DE2649-360C-4482-9D17-474C2C9A65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0913" y="2947988"/>
                <a:ext cx="271463" cy="234950"/>
              </a:xfrm>
              <a:custGeom>
                <a:avLst/>
                <a:gdLst>
                  <a:gd name="T0" fmla="*/ 145 w 171"/>
                  <a:gd name="T1" fmla="*/ 0 h 148"/>
                  <a:gd name="T2" fmla="*/ 52 w 171"/>
                  <a:gd name="T3" fmla="*/ 95 h 148"/>
                  <a:gd name="T4" fmla="*/ 26 w 171"/>
                  <a:gd name="T5" fmla="*/ 69 h 148"/>
                  <a:gd name="T6" fmla="*/ 0 w 171"/>
                  <a:gd name="T7" fmla="*/ 95 h 148"/>
                  <a:gd name="T8" fmla="*/ 52 w 171"/>
                  <a:gd name="T9" fmla="*/ 148 h 148"/>
                  <a:gd name="T10" fmla="*/ 171 w 171"/>
                  <a:gd name="T11" fmla="*/ 26 h 148"/>
                  <a:gd name="T12" fmla="*/ 145 w 171"/>
                  <a:gd name="T13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1" h="148">
                    <a:moveTo>
                      <a:pt x="145" y="0"/>
                    </a:moveTo>
                    <a:lnTo>
                      <a:pt x="52" y="95"/>
                    </a:lnTo>
                    <a:lnTo>
                      <a:pt x="26" y="69"/>
                    </a:lnTo>
                    <a:lnTo>
                      <a:pt x="0" y="95"/>
                    </a:lnTo>
                    <a:lnTo>
                      <a:pt x="52" y="148"/>
                    </a:lnTo>
                    <a:lnTo>
                      <a:pt x="171" y="26"/>
                    </a:lnTo>
                    <a:lnTo>
                      <a:pt x="145" y="0"/>
                    </a:lnTo>
                    <a:close/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50" name="Group 49">
            <a:extLst>
              <a:ext uri="{FF2B5EF4-FFF2-40B4-BE49-F238E27FC236}">
                <a16:creationId xmlns="" xmlns:a16="http://schemas.microsoft.com/office/drawing/2014/main" id="{F097EBEB-6C75-4D53-998A-7D8AC1DC3980}"/>
              </a:ext>
            </a:extLst>
          </p:cNvPr>
          <p:cNvGrpSpPr/>
          <p:nvPr/>
        </p:nvGrpSpPr>
        <p:grpSpPr>
          <a:xfrm>
            <a:off x="3631034" y="5811035"/>
            <a:ext cx="359413" cy="359413"/>
            <a:chOff x="6627863" y="1485900"/>
            <a:chExt cx="596800" cy="596800"/>
          </a:xfrm>
        </p:grpSpPr>
        <p:sp>
          <p:nvSpPr>
            <p:cNvPr id="51" name="Oval 13">
              <a:extLst>
                <a:ext uri="{FF2B5EF4-FFF2-40B4-BE49-F238E27FC236}">
                  <a16:creationId xmlns="" xmlns:a16="http://schemas.microsoft.com/office/drawing/2014/main" id="{63BCF3A5-2C84-4774-8DDF-54B0FB615A1B}"/>
                </a:ext>
              </a:extLst>
            </p:cNvPr>
            <p:cNvSpPr/>
            <p:nvPr/>
          </p:nvSpPr>
          <p:spPr>
            <a:xfrm>
              <a:off x="6627863" y="1485900"/>
              <a:ext cx="596800" cy="596800"/>
            </a:xfrm>
            <a:prstGeom prst="ellipse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2" name="Group 28">
              <a:extLst>
                <a:ext uri="{FF2B5EF4-FFF2-40B4-BE49-F238E27FC236}">
                  <a16:creationId xmlns="" xmlns:a16="http://schemas.microsoft.com/office/drawing/2014/main" id="{4D03F730-5277-4CD2-89D0-E4F8F6DD0B23}"/>
                </a:ext>
              </a:extLst>
            </p:cNvPr>
            <p:cNvGrpSpPr/>
            <p:nvPr/>
          </p:nvGrpSpPr>
          <p:grpSpPr>
            <a:xfrm>
              <a:off x="6779865" y="1684912"/>
              <a:ext cx="292796" cy="198778"/>
              <a:chOff x="3416301" y="2947988"/>
              <a:chExt cx="346075" cy="234950"/>
            </a:xfrm>
          </p:grpSpPr>
          <p:sp>
            <p:nvSpPr>
              <p:cNvPr id="53" name="Freeform 36">
                <a:extLst>
                  <a:ext uri="{FF2B5EF4-FFF2-40B4-BE49-F238E27FC236}">
                    <a16:creationId xmlns="" xmlns:a16="http://schemas.microsoft.com/office/drawing/2014/main" id="{F1BE8E6F-D6F0-4522-95A6-CB20B27812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6001" y="2947988"/>
                <a:ext cx="112713" cy="93663"/>
              </a:xfrm>
              <a:custGeom>
                <a:avLst/>
                <a:gdLst>
                  <a:gd name="T0" fmla="*/ 71 w 71"/>
                  <a:gd name="T1" fmla="*/ 14 h 59"/>
                  <a:gd name="T2" fmla="*/ 56 w 71"/>
                  <a:gd name="T3" fmla="*/ 0 h 59"/>
                  <a:gd name="T4" fmla="*/ 0 w 71"/>
                  <a:gd name="T5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59">
                    <a:moveTo>
                      <a:pt x="71" y="14"/>
                    </a:moveTo>
                    <a:lnTo>
                      <a:pt x="56" y="0"/>
                    </a:lnTo>
                    <a:lnTo>
                      <a:pt x="0" y="59"/>
                    </a:lnTo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4" name="Freeform 37">
                <a:extLst>
                  <a:ext uri="{FF2B5EF4-FFF2-40B4-BE49-F238E27FC236}">
                    <a16:creationId xmlns="" xmlns:a16="http://schemas.microsoft.com/office/drawing/2014/main" id="{8CEDE6B0-4A7B-4D70-BBAF-CBBD136ECC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6301" y="3057525"/>
                <a:ext cx="98425" cy="125413"/>
              </a:xfrm>
              <a:custGeom>
                <a:avLst/>
                <a:gdLst>
                  <a:gd name="T0" fmla="*/ 40 w 62"/>
                  <a:gd name="T1" fmla="*/ 12 h 79"/>
                  <a:gd name="T2" fmla="*/ 26 w 62"/>
                  <a:gd name="T3" fmla="*/ 0 h 79"/>
                  <a:gd name="T4" fmla="*/ 0 w 62"/>
                  <a:gd name="T5" fmla="*/ 26 h 79"/>
                  <a:gd name="T6" fmla="*/ 52 w 62"/>
                  <a:gd name="T7" fmla="*/ 79 h 79"/>
                  <a:gd name="T8" fmla="*/ 62 w 62"/>
                  <a:gd name="T9" fmla="*/ 67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79">
                    <a:moveTo>
                      <a:pt x="40" y="12"/>
                    </a:moveTo>
                    <a:lnTo>
                      <a:pt x="26" y="0"/>
                    </a:lnTo>
                    <a:lnTo>
                      <a:pt x="0" y="26"/>
                    </a:lnTo>
                    <a:lnTo>
                      <a:pt x="52" y="79"/>
                    </a:lnTo>
                    <a:lnTo>
                      <a:pt x="62" y="67"/>
                    </a:lnTo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5" name="Freeform 38">
                <a:extLst>
                  <a:ext uri="{FF2B5EF4-FFF2-40B4-BE49-F238E27FC236}">
                    <a16:creationId xmlns="" xmlns:a16="http://schemas.microsoft.com/office/drawing/2014/main" id="{81DE2649-360C-4482-9D17-474C2C9A65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0913" y="2947988"/>
                <a:ext cx="271463" cy="234950"/>
              </a:xfrm>
              <a:custGeom>
                <a:avLst/>
                <a:gdLst>
                  <a:gd name="T0" fmla="*/ 145 w 171"/>
                  <a:gd name="T1" fmla="*/ 0 h 148"/>
                  <a:gd name="T2" fmla="*/ 52 w 171"/>
                  <a:gd name="T3" fmla="*/ 95 h 148"/>
                  <a:gd name="T4" fmla="*/ 26 w 171"/>
                  <a:gd name="T5" fmla="*/ 69 h 148"/>
                  <a:gd name="T6" fmla="*/ 0 w 171"/>
                  <a:gd name="T7" fmla="*/ 95 h 148"/>
                  <a:gd name="T8" fmla="*/ 52 w 171"/>
                  <a:gd name="T9" fmla="*/ 148 h 148"/>
                  <a:gd name="T10" fmla="*/ 171 w 171"/>
                  <a:gd name="T11" fmla="*/ 26 h 148"/>
                  <a:gd name="T12" fmla="*/ 145 w 171"/>
                  <a:gd name="T13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1" h="148">
                    <a:moveTo>
                      <a:pt x="145" y="0"/>
                    </a:moveTo>
                    <a:lnTo>
                      <a:pt x="52" y="95"/>
                    </a:lnTo>
                    <a:lnTo>
                      <a:pt x="26" y="69"/>
                    </a:lnTo>
                    <a:lnTo>
                      <a:pt x="0" y="95"/>
                    </a:lnTo>
                    <a:lnTo>
                      <a:pt x="52" y="148"/>
                    </a:lnTo>
                    <a:lnTo>
                      <a:pt x="171" y="26"/>
                    </a:lnTo>
                    <a:lnTo>
                      <a:pt x="145" y="0"/>
                    </a:lnTo>
                    <a:close/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3" name="Прямоугольник 2"/>
          <p:cNvSpPr/>
          <p:nvPr/>
        </p:nvSpPr>
        <p:spPr>
          <a:xfrm>
            <a:off x="354843" y="3808538"/>
            <a:ext cx="29342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Аттестация педагогов регламентируется: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33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45" y="327545"/>
            <a:ext cx="11395881" cy="859809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Алгоритм проведения аттестации в 2021 году согласно приказу Министерства образования и науки Республики Казахстан №41 от 29.01.2021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года «</a:t>
            </a:r>
            <a:r>
              <a:rPr lang="kk-KZ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lang="kk-KZ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проведении аттестации и процедуры </a:t>
            </a:r>
            <a:r>
              <a:rPr lang="kk-KZ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присвоения </a:t>
            </a:r>
            <a:r>
              <a:rPr lang="kk-KZ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квалификационных категорий</a:t>
            </a:r>
            <a:r>
              <a:rPr lang="kk-KZ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об </a:t>
            </a:r>
            <a:r>
              <a:rPr lang="kk-KZ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организации и проведении </a:t>
            </a:r>
            <a:r>
              <a:rPr lang="kk-KZ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Национального </a:t>
            </a:r>
            <a:r>
              <a:rPr lang="kk-KZ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квалификационного </a:t>
            </a:r>
            <a:r>
              <a:rPr lang="kk-KZ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тестирования </a:t>
            </a:r>
            <a:r>
              <a:rPr lang="kk-KZ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педагогов организаций </a:t>
            </a:r>
            <a:r>
              <a:rPr lang="kk-KZ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образования </a:t>
            </a:r>
            <a:r>
              <a:rPr lang="kk-KZ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2021 году</a:t>
            </a:r>
            <a:endParaRPr lang="ru-RU" sz="18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294048"/>
              </p:ext>
            </p:extLst>
          </p:nvPr>
        </p:nvGraphicFramePr>
        <p:xfrm>
          <a:off x="327544" y="1638851"/>
          <a:ext cx="11464121" cy="49783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8173"/>
                <a:gridCol w="5155096"/>
                <a:gridCol w="2745426"/>
                <a:gridCol w="2745426"/>
              </a:tblGrid>
              <a:tr h="554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Мероприятия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Первая половина года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Вторая половина года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84089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1.</a:t>
                      </a: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Сроки проведения аттестации и процедуры присвоения квалификационных категорий 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 29 января по 25 июня 2021 года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С 25 августа по 25 декабря 2021 года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69470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2.</a:t>
                      </a: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Сроки проведения НКТ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 29 января по 30 апреля 2021 года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С 25 августа по 30 ноября 2021 года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8554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3.</a:t>
                      </a: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Сроки приема заявлений для участия в НКТ в онлайн-режиме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 28 января 2021 года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 23 августа 2021 года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84089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4.</a:t>
                      </a: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Сроки работы Республиканской комиссии по рассмотрению апелляций 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 1 марта по 30 апреля 2021 года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 1 октября по 30 ноября 2021 года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12733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5.</a:t>
                      </a: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Сроки работы аттестационных комиссий по проведению процедуры присвоения (подтверждения) квалификационных категорий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 5 мая по 25 июня 2021 года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 5 ноября по 25 декабря 2021 года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828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955" y="245661"/>
            <a:ext cx="11163869" cy="73697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Национальный центр тестирования проводит НКТ совместно с ТОО «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U-FUTURE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27343" y="1119116"/>
            <a:ext cx="6564573" cy="545910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 проведении национального квалификационного тестирования не допускается выходить из аудитории без разрешения и сопровождения дежурного, разговаривать друг с другом, пересаживаться с места на место, обмениваться материалами, выносить материалы из аудитории, заносить в аудиторию и использовать предметы (учебники и методическую литературу, цифровую смарт-аппаратуру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).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 нарушении Правил составляется акт обнаружения предметов и удаления из аудитории педагога, нарушившего правила поведения в аудитории, и (или) акт выявления подставного лица на тестировании и аннулируются  результаты НКТ.</a:t>
            </a:r>
            <a:endParaRPr lang="en-US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/>
          </a:p>
        </p:txBody>
      </p:sp>
      <p:pic>
        <p:nvPicPr>
          <p:cNvPr id="7" name="Picture 3" descr="C:\Users\Gulmira 203\Desktop\57067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53" y="1217417"/>
            <a:ext cx="3998795" cy="299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Gulmira 203\Desktop\IMG_20160224_191731-1024x6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221" y="4245217"/>
            <a:ext cx="3413075" cy="2273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08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t>5</a:t>
            </a:fld>
            <a:endParaRPr lang="en-US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47164" y="518614"/>
            <a:ext cx="87397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 ПЛАНИРУЕМЫХ ИЗМЕНЕНИЯХ В ПРАВИЛАХ АТТЕСТАЦИИ ПЕДАГОГОВ: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524000" y="18560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5534" y="1037230"/>
            <a:ext cx="12096465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1600" b="1" dirty="0">
                <a:latin typeface="Arial" pitchFamily="34" charset="0"/>
                <a:cs typeface="Arial" pitchFamily="34" charset="0"/>
              </a:rPr>
              <a:t>Изменения, касающиеся процедуры проведения аттестации: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marL="285750" lvl="0" indent="-285750" algn="just">
              <a:buFont typeface="Wingdings" pitchFamily="2" charset="2"/>
              <a:buChar char="q"/>
            </a:pPr>
            <a:r>
              <a:rPr lang="kk-KZ" sz="1600" dirty="0">
                <a:latin typeface="Arial" pitchFamily="34" charset="0"/>
                <a:cs typeface="Arial" pitchFamily="34" charset="0"/>
              </a:rPr>
              <a:t>П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ри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аттестации педагог подает заявление с соблюдением сроков прохождения и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последовательности категории (</a:t>
            </a:r>
            <a:r>
              <a:rPr lang="kk-KZ" sz="1600" b="1" dirty="0">
                <a:latin typeface="Arial" pitchFamily="34" charset="0"/>
                <a:cs typeface="Arial" pitchFamily="34" charset="0"/>
              </a:rPr>
              <a:t>№83,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п.7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marL="285750" lvl="0" indent="-285750" algn="just">
              <a:buFont typeface="Wingdings" pitchFamily="2" charset="2"/>
              <a:buChar char="q"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Заявление на досрочную аттестацию педагог подает в случае наличия соответствующих результатов деятельности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не менее,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чем за последние два года (</a:t>
            </a:r>
            <a:r>
              <a:rPr lang="kk-KZ" sz="1600" b="1" dirty="0">
                <a:latin typeface="Arial" pitchFamily="34" charset="0"/>
                <a:cs typeface="Arial" pitchFamily="34" charset="0"/>
              </a:rPr>
              <a:t>№83,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п.8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).                                  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Квалификационная оценка для всех категорий будет проводиться самими организациями образования (рассмотрение документов на соответствие требованиям, предъявляемым при присвоении категорий педагогам) (</a:t>
            </a:r>
            <a:r>
              <a:rPr lang="kk-KZ" sz="1600" dirty="0">
                <a:latin typeface="Arial" pitchFamily="34" charset="0"/>
                <a:cs typeface="Arial" pitchFamily="34" charset="0"/>
              </a:rPr>
              <a:t>№83,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п.9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).                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Квалификационная оценка для всех категорий будет проводиться самими организациями образования (рассмотрение документов на соответствие требованиям, предъявляемым при присвоении категорий педагогам) (</a:t>
            </a:r>
            <a:r>
              <a:rPr lang="kk-KZ" sz="1600" dirty="0">
                <a:latin typeface="Arial" pitchFamily="34" charset="0"/>
                <a:cs typeface="Arial" pitchFamily="34" charset="0"/>
              </a:rPr>
              <a:t>№83,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п.9).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Категорию «педагог» будет присваивать комиссия организации образования; категорию «педагог-модератор» - комиссия отдела образования; категории «педагог-эксперт» и «педагог-исследователь» - комиссия управления образования; категорию «педагог-мастер» - комиссия при уполномоченном органе в области образования (</a:t>
            </a:r>
            <a:r>
              <a:rPr lang="kk-KZ" sz="1600" dirty="0">
                <a:latin typeface="Arial" pitchFamily="34" charset="0"/>
                <a:cs typeface="Arial" pitchFamily="34" charset="0"/>
              </a:rPr>
              <a:t>№192,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п.8).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Для рассмотрения категории «педагог-мастер» создается экспертный совет при Республиканском учебно-методическом совете НАО имени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Алтынсарина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(</a:t>
            </a:r>
            <a:r>
              <a:rPr lang="kk-KZ" sz="1600" dirty="0">
                <a:latin typeface="Arial" pitchFamily="34" charset="0"/>
                <a:cs typeface="Arial" pitchFamily="34" charset="0"/>
              </a:rPr>
              <a:t>№192,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п.18).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Список педагогов, успешно прошедших аттестацию, будет публиковаться на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интернет-ресурсе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государственного органа или организации образования (</a:t>
            </a:r>
            <a:r>
              <a:rPr lang="kk-KZ" sz="1600" dirty="0">
                <a:latin typeface="Arial" pitchFamily="34" charset="0"/>
                <a:cs typeface="Arial" pitchFamily="34" charset="0"/>
              </a:rPr>
              <a:t>№192,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п.22).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При принятии решения «не аттестован на заявленную категорию» комиссия в течение 3-х рабочих дней должна будет направлять на электронный адрес аттестуемого письменное уведомление, подписанное всеми членами комиссии с обоснованием принятого решения (</a:t>
            </a:r>
            <a:r>
              <a:rPr lang="kk-KZ" sz="1600" dirty="0">
                <a:latin typeface="Arial" pitchFamily="34" charset="0"/>
                <a:cs typeface="Arial" pitchFamily="34" charset="0"/>
              </a:rPr>
              <a:t>№192,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п.23, приложение 12).</a:t>
            </a:r>
          </a:p>
          <a:p>
            <a:pPr marL="285750" lvl="0" indent="-285750" algn="just">
              <a:buFont typeface="Wingdings" pitchFamily="2" charset="2"/>
              <a:buChar char="q"/>
            </a:pPr>
            <a:endParaRPr lang="ru-RU" b="1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9221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t>6</a:t>
            </a:fld>
            <a:endParaRPr 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41194" y="313898"/>
            <a:ext cx="11327642" cy="532263"/>
          </a:xfrm>
          <a:prstGeom prst="rect">
            <a:avLst/>
          </a:prstGeom>
        </p:spPr>
        <p:txBody>
          <a:bodyPr>
            <a:normAutofit fontScale="4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 ПЛАНИРУЕМЫХ ИЗМЕНЕНИЯХ В ПРАВИЛАХ АТТЕСТАЦИИ ПЕДАГОГОВ (продолжение):</a:t>
            </a:r>
            <a:r>
              <a:rPr lang="ru-RU" sz="3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30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47666" y="144666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41194" y="846161"/>
            <a:ext cx="1143682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b="1" dirty="0">
                <a:latin typeface="Arial" pitchFamily="34" charset="0"/>
                <a:cs typeface="Arial" pitchFamily="34" charset="0"/>
              </a:rPr>
              <a:t>Изменения, касающиеся требований к категориям: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kk-KZ" dirty="0">
                <a:latin typeface="Arial" pitchFamily="34" charset="0"/>
                <a:cs typeface="Arial" pitchFamily="34" charset="0"/>
              </a:rPr>
              <a:t>О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лимпиады</a:t>
            </a:r>
            <a:r>
              <a:rPr lang="ru-RU" dirty="0">
                <a:latin typeface="Arial" pitchFamily="34" charset="0"/>
                <a:cs typeface="Arial" pitchFamily="34" charset="0"/>
              </a:rPr>
              <a:t>, конкурсы, в которых участвует педагог и его ученики должны соответствовать перечню, утвержденному уполномоченным органом в области образования (</a:t>
            </a:r>
            <a:r>
              <a:rPr lang="kk-KZ" dirty="0">
                <a:latin typeface="Arial" pitchFamily="34" charset="0"/>
                <a:cs typeface="Arial" pitchFamily="34" charset="0"/>
              </a:rPr>
              <a:t>№192, </a:t>
            </a:r>
            <a:r>
              <a:rPr lang="ru-RU" dirty="0">
                <a:latin typeface="Arial" pitchFamily="34" charset="0"/>
                <a:cs typeface="Arial" pitchFamily="34" charset="0"/>
              </a:rPr>
              <a:t>п.24).</a:t>
            </a:r>
          </a:p>
          <a:p>
            <a:pPr marL="285750" lvl="0" indent="-285750" algn="just">
              <a:buFont typeface="Wingdings" pitchFamily="2" charset="2"/>
              <a:buChar char="q"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dirty="0">
                <a:latin typeface="Arial" pitchFamily="34" charset="0"/>
                <a:cs typeface="Arial" pitchFamily="34" charset="0"/>
              </a:rPr>
              <a:t>Для присвоения категории «педагог-мастер» педагог должен иметь авторскую программу, получившую одобрение на республиканском учебно-методическом совете при НАО имени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Алтынсарина</a:t>
            </a:r>
            <a:r>
              <a:rPr lang="ru-RU" dirty="0">
                <a:latin typeface="Arial" pitchFamily="34" charset="0"/>
                <a:cs typeface="Arial" pitchFamily="34" charset="0"/>
              </a:rPr>
              <a:t> или на республиканском учебно-методическом совете при Департаменте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ТиПО</a:t>
            </a:r>
            <a:r>
              <a:rPr lang="ru-RU" dirty="0">
                <a:latin typeface="Arial" pitchFamily="34" charset="0"/>
                <a:cs typeface="Arial" pitchFamily="34" charset="0"/>
              </a:rPr>
              <a:t>. Или должен быть автором (соавтором) изданных учебников, учебно-методических пособий, включенных в перечень учебников, УМК и учебно-методических пособий, утвержденных уполномоченным органом в сфере образования (</a:t>
            </a:r>
            <a:r>
              <a:rPr lang="kk-KZ" dirty="0">
                <a:latin typeface="Arial" pitchFamily="34" charset="0"/>
                <a:cs typeface="Arial" pitchFamily="34" charset="0"/>
              </a:rPr>
              <a:t>№192, </a:t>
            </a:r>
            <a:r>
              <a:rPr lang="ru-RU" dirty="0">
                <a:latin typeface="Arial" pitchFamily="34" charset="0"/>
                <a:cs typeface="Arial" pitchFamily="34" charset="0"/>
              </a:rPr>
              <a:t>п.24).</a:t>
            </a:r>
          </a:p>
          <a:p>
            <a:pPr marL="285750" lvl="0" indent="-285750" algn="just">
              <a:buFont typeface="Wingdings" pitchFamily="2" charset="2"/>
              <a:buChar char="ü"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kk-KZ" dirty="0">
                <a:latin typeface="Arial" pitchFamily="34" charset="0"/>
                <a:cs typeface="Arial" pitchFamily="34" charset="0"/>
              </a:rPr>
              <a:t>И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зменения</a:t>
            </a:r>
            <a:r>
              <a:rPr lang="ru-RU" dirty="0">
                <a:latin typeface="Arial" pitchFamily="34" charset="0"/>
                <a:cs typeface="Arial" pitchFamily="34" charset="0"/>
              </a:rPr>
              <a:t> в критериях оценивания портфолио: снижены требования к динамике роста качества знаний (от 3 до 6%) – данные должны выгружаться из информационных систем или НОБД, либо в электронном формате – сканированный вариант; необходимо обязательно предоставлять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видеозапись урока </a:t>
            </a:r>
            <a:r>
              <a:rPr lang="ru-RU" dirty="0">
                <a:latin typeface="Arial" pitchFamily="34" charset="0"/>
                <a:cs typeface="Arial" pitchFamily="34" charset="0"/>
              </a:rPr>
              <a:t>согласно указанным требованиям вместе с листом наблюдения урока и анализом урока заместителем и руководителем самой организации образования (не менее 3-х уроков за текущий учебный год (</a:t>
            </a:r>
            <a:r>
              <a:rPr lang="kk-KZ" dirty="0">
                <a:latin typeface="Arial" pitchFamily="34" charset="0"/>
                <a:cs typeface="Arial" pitchFamily="34" charset="0"/>
              </a:rPr>
              <a:t>№192,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приложение 3).</a:t>
            </a:r>
          </a:p>
          <a:p>
            <a:pPr marL="285750" lvl="0" indent="-285750" algn="just">
              <a:buFont typeface="Wingdings" pitchFamily="2" charset="2"/>
              <a:buChar char="q"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kk-KZ" dirty="0">
                <a:latin typeface="Arial" pitchFamily="34" charset="0"/>
                <a:cs typeface="Arial" pitchFamily="34" charset="0"/>
              </a:rPr>
              <a:t>О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тдельные</a:t>
            </a:r>
            <a:r>
              <a:rPr lang="ru-RU" dirty="0">
                <a:latin typeface="Arial" pitchFamily="34" charset="0"/>
                <a:cs typeface="Arial" pitchFamily="34" charset="0"/>
              </a:rPr>
              <a:t> критерии оценивания портфолио для воспитателей интернатов, психологов, социальных педагогов ПМПК</a:t>
            </a:r>
            <a:r>
              <a:rPr lang="kk-KZ" dirty="0">
                <a:latin typeface="Arial" pitchFamily="34" charset="0"/>
                <a:cs typeface="Arial" pitchFamily="34" charset="0"/>
              </a:rPr>
              <a:t> (№192, приложения).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7022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t>7</a:t>
            </a:fld>
            <a:endParaRPr lang="en-US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41194" y="313898"/>
            <a:ext cx="11327642" cy="5322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400" b="1" dirty="0" smtClean="0">
                <a:latin typeface="Arial" pitchFamily="34" charset="0"/>
                <a:cs typeface="Arial" pitchFamily="34" charset="0"/>
              </a:rPr>
            </a:b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 ПЛАНИРУЕМЫХ ИЗМЕНЕНИЯХ В ПРАВИЛАХ АТТЕСТАЦИИ ПЕДАГОГОВ (продолжение):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1193" y="859809"/>
            <a:ext cx="1150506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b="1" dirty="0">
                <a:latin typeface="Arial" pitchFamily="34" charset="0"/>
                <a:cs typeface="Arial" pitchFamily="34" charset="0"/>
              </a:rPr>
              <a:t>Изменения, касающиеся процедуры проведения НКТ: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dirty="0">
                <a:latin typeface="Arial" pitchFamily="34" charset="0"/>
                <a:cs typeface="Arial" pitchFamily="34" charset="0"/>
              </a:rPr>
              <a:t>Значительно вырастет пороговый уровень баллов, который необходимо набрать на НКТ – «педагог-мастер» - 90%, «педагог-исследователь» - 80% и т.д. Минимальный показатель в 50% для категории «педагог» (</a:t>
            </a:r>
            <a:r>
              <a:rPr lang="kk-KZ" dirty="0">
                <a:latin typeface="Arial" pitchFamily="34" charset="0"/>
                <a:cs typeface="Arial" pitchFamily="34" charset="0"/>
              </a:rPr>
              <a:t>№83, </a:t>
            </a:r>
            <a:r>
              <a:rPr lang="ru-RU" dirty="0">
                <a:latin typeface="Arial" pitchFamily="34" charset="0"/>
                <a:cs typeface="Arial" pitchFamily="34" charset="0"/>
              </a:rPr>
              <a:t>п.40).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dirty="0">
                <a:latin typeface="Arial" pitchFamily="34" charset="0"/>
                <a:cs typeface="Arial" pitchFamily="34" charset="0"/>
              </a:rPr>
              <a:t>В случае нарушения правил во время НКТ педагог лишается права прохождения аттестации сроком на 5 лет, имеющаяся категория снижается до категории «педагог» (</a:t>
            </a:r>
            <a:r>
              <a:rPr lang="kk-KZ" dirty="0">
                <a:latin typeface="Arial" pitchFamily="34" charset="0"/>
                <a:cs typeface="Arial" pitchFamily="34" charset="0"/>
              </a:rPr>
              <a:t>№83, </a:t>
            </a:r>
            <a:r>
              <a:rPr lang="ru-RU" dirty="0">
                <a:latin typeface="Arial" pitchFamily="34" charset="0"/>
                <a:cs typeface="Arial" pitchFamily="34" charset="0"/>
              </a:rPr>
              <a:t>п.18).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dirty="0">
                <a:latin typeface="Arial" pitchFamily="34" charset="0"/>
                <a:cs typeface="Arial" pitchFamily="34" charset="0"/>
              </a:rPr>
              <a:t>При установлении фактов нарушений на НКТ, обнаруженных при просмотре видеозаписи, независимо от сроков сдачи, результаты НКТ будут аннулироваться, присвоенная категория будет снижаться до категории «педагог» (</a:t>
            </a:r>
            <a:r>
              <a:rPr lang="kk-KZ" dirty="0">
                <a:latin typeface="Arial" pitchFamily="34" charset="0"/>
                <a:cs typeface="Arial" pitchFamily="34" charset="0"/>
              </a:rPr>
              <a:t>№83, </a:t>
            </a:r>
            <a:r>
              <a:rPr lang="ru-RU" dirty="0">
                <a:latin typeface="Arial" pitchFamily="34" charset="0"/>
                <a:cs typeface="Arial" pitchFamily="34" charset="0"/>
              </a:rPr>
              <a:t>п.27).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dirty="0">
                <a:latin typeface="Arial" pitchFamily="34" charset="0"/>
                <a:cs typeface="Arial" pitchFamily="34" charset="0"/>
              </a:rPr>
              <a:t>Педагоги по физической культуре помимо педагогики и методики обучения будут сдавать Тесты Первого Президента РК (</a:t>
            </a:r>
            <a:r>
              <a:rPr lang="kk-KZ" dirty="0">
                <a:latin typeface="Arial" pitchFamily="34" charset="0"/>
                <a:cs typeface="Arial" pitchFamily="34" charset="0"/>
              </a:rPr>
              <a:t>№83, </a:t>
            </a:r>
            <a:r>
              <a:rPr lang="ru-RU" dirty="0">
                <a:latin typeface="Arial" pitchFamily="34" charset="0"/>
                <a:cs typeface="Arial" pitchFamily="34" charset="0"/>
              </a:rPr>
              <a:t>п.21).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dirty="0">
                <a:latin typeface="Arial" pitchFamily="34" charset="0"/>
                <a:cs typeface="Arial" pitchFamily="34" charset="0"/>
              </a:rPr>
              <a:t>НЦТ предоставит доступ областным управлениям образования для проверки электронных справок с результатами тестирования (</a:t>
            </a:r>
            <a:r>
              <a:rPr lang="kk-KZ" dirty="0">
                <a:latin typeface="Arial" pitchFamily="34" charset="0"/>
                <a:cs typeface="Arial" pitchFamily="34" charset="0"/>
              </a:rPr>
              <a:t>№83, </a:t>
            </a:r>
            <a:r>
              <a:rPr lang="ru-RU" dirty="0">
                <a:latin typeface="Arial" pitchFamily="34" charset="0"/>
                <a:cs typeface="Arial" pitchFamily="34" charset="0"/>
              </a:rPr>
              <a:t>п.39).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dirty="0">
                <a:latin typeface="Arial" pitchFamily="34" charset="0"/>
                <a:cs typeface="Arial" pitchFamily="34" charset="0"/>
              </a:rPr>
              <a:t>В случае если педагог, имеющий старые категории (первая, вторая, высшая), не набрал баллы на НКТ на заявленную категорию, категория сохраняется до истечения его срока, далее – снижается до уровня «педагог» (</a:t>
            </a:r>
            <a:r>
              <a:rPr lang="kk-KZ" dirty="0">
                <a:latin typeface="Arial" pitchFamily="34" charset="0"/>
                <a:cs typeface="Arial" pitchFamily="34" charset="0"/>
              </a:rPr>
              <a:t>№83, </a:t>
            </a:r>
            <a:r>
              <a:rPr lang="ru-RU" dirty="0">
                <a:latin typeface="Arial" pitchFamily="34" charset="0"/>
                <a:cs typeface="Arial" pitchFamily="34" charset="0"/>
              </a:rPr>
              <a:t>п.17).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dirty="0">
                <a:latin typeface="Arial" pitchFamily="34" charset="0"/>
                <a:cs typeface="Arial" pitchFamily="34" charset="0"/>
              </a:rPr>
              <a:t>Выпускники вузов и колледжей будут приниматься на работу только после успешного прохождения НКТ (</a:t>
            </a:r>
            <a:r>
              <a:rPr lang="kk-KZ" dirty="0">
                <a:latin typeface="Arial" pitchFamily="34" charset="0"/>
                <a:cs typeface="Arial" pitchFamily="34" charset="0"/>
              </a:rPr>
              <a:t>№83, </a:t>
            </a:r>
            <a:r>
              <a:rPr lang="ru-RU" dirty="0">
                <a:latin typeface="Arial" pitchFamily="34" charset="0"/>
                <a:cs typeface="Arial" pitchFamily="34" charset="0"/>
              </a:rPr>
              <a:t>п.20).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3417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t>8</a:t>
            </a:fld>
            <a:endParaRPr lang="en-US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41194" y="313898"/>
            <a:ext cx="11327642" cy="532263"/>
          </a:xfrm>
          <a:prstGeom prst="rect">
            <a:avLst/>
          </a:prstGeom>
        </p:spPr>
        <p:txBody>
          <a:bodyPr>
            <a:normAutofit fontScale="4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 ПЛАНИРУЕМЫХ ИЗМЕНЕНИЯХ В ПРАВИЛАХ АТТЕСТАЦИИ ПЕДАГОГОВ (продолжение):</a:t>
            </a:r>
            <a:r>
              <a:rPr lang="ru-RU" sz="31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1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31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2012" y="846161"/>
            <a:ext cx="11682484" cy="6011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>
                <a:latin typeface="Arial" pitchFamily="34" charset="0"/>
                <a:cs typeface="Arial" pitchFamily="34" charset="0"/>
              </a:rPr>
              <a:t>Изменения, касающиеся аттестации руководителей и заместителей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kk-KZ" dirty="0">
                <a:latin typeface="Arial" pitchFamily="34" charset="0"/>
                <a:cs typeface="Arial" pitchFamily="34" charset="0"/>
              </a:rPr>
              <a:t> 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>
                <a:latin typeface="Arial" pitchFamily="34" charset="0"/>
                <a:cs typeface="Arial" pitchFamily="34" charset="0"/>
              </a:rPr>
              <a:t>Третья и вторая категории руководителей и заместителей руководителей будут присваиваться комиссиями, созданными в отделах образования, первая категория – в управлении образования (</a:t>
            </a:r>
            <a:r>
              <a:rPr lang="kk-KZ" dirty="0">
                <a:latin typeface="Arial" pitchFamily="34" charset="0"/>
                <a:cs typeface="Arial" pitchFamily="34" charset="0"/>
              </a:rPr>
              <a:t>№83, </a:t>
            </a:r>
            <a:r>
              <a:rPr lang="ru-RU" dirty="0">
                <a:latin typeface="Arial" pitchFamily="34" charset="0"/>
                <a:cs typeface="Arial" pitchFamily="34" charset="0"/>
              </a:rPr>
              <a:t>п.79).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>
                <a:latin typeface="Arial" pitchFamily="34" charset="0"/>
                <a:cs typeface="Arial" pitchFamily="34" charset="0"/>
              </a:rPr>
              <a:t>Аттестация руководителей и заместителей будет проходить 2 раза в год, комиссия рассматривает документы до 15 мая и 15 ноября (</a:t>
            </a:r>
            <a:r>
              <a:rPr lang="kk-KZ" dirty="0">
                <a:latin typeface="Arial" pitchFamily="34" charset="0"/>
                <a:cs typeface="Arial" pitchFamily="34" charset="0"/>
              </a:rPr>
              <a:t>№83, </a:t>
            </a:r>
            <a:r>
              <a:rPr lang="ru-RU" dirty="0">
                <a:latin typeface="Arial" pitchFamily="34" charset="0"/>
                <a:cs typeface="Arial" pitchFamily="34" charset="0"/>
              </a:rPr>
              <a:t>п.80).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>
                <a:latin typeface="Arial" pitchFamily="34" charset="0"/>
                <a:cs typeface="Arial" pitchFamily="34" charset="0"/>
              </a:rPr>
              <a:t>Аттестация заместителей будет состоять из квалификационной оценки, комплексного аналитического обобщения итогов деятельности, собеседования, в случае несовпадения оценки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самооценивания</a:t>
            </a:r>
            <a:r>
              <a:rPr lang="ru-RU" dirty="0">
                <a:latin typeface="Arial" pitchFamily="34" charset="0"/>
                <a:cs typeface="Arial" pitchFamily="34" charset="0"/>
              </a:rPr>
              <a:t> и оценки комиссии (</a:t>
            </a:r>
            <a:r>
              <a:rPr lang="kk-KZ" dirty="0">
                <a:latin typeface="Arial" pitchFamily="34" charset="0"/>
                <a:cs typeface="Arial" pitchFamily="34" charset="0"/>
              </a:rPr>
              <a:t>№83,</a:t>
            </a:r>
            <a:r>
              <a:rPr lang="ru-RU" dirty="0">
                <a:latin typeface="Arial" pitchFamily="34" charset="0"/>
                <a:cs typeface="Arial" pitchFamily="34" charset="0"/>
              </a:rPr>
              <a:t>п.81).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>
                <a:latin typeface="Arial" pitchFamily="34" charset="0"/>
                <a:cs typeface="Arial" pitchFamily="34" charset="0"/>
              </a:rPr>
              <a:t>Руководители и заместители участвуют в аттестации по истечении 3-х лет пребывания на занимаемой должности (п.84,86).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>
                <a:latin typeface="Arial" pitchFamily="34" charset="0"/>
                <a:cs typeface="Arial" pitchFamily="34" charset="0"/>
              </a:rPr>
              <a:t>Аттестация руководителей и заместителей проводится по истечении каждых последующих 3-х лет пребывания на должности (</a:t>
            </a:r>
            <a:r>
              <a:rPr lang="kk-KZ" dirty="0">
                <a:latin typeface="Arial" pitchFamily="34" charset="0"/>
                <a:cs typeface="Arial" pitchFamily="34" charset="0"/>
              </a:rPr>
              <a:t>№83,</a:t>
            </a:r>
            <a:r>
              <a:rPr lang="ru-RU" dirty="0">
                <a:latin typeface="Arial" pitchFamily="34" charset="0"/>
                <a:cs typeface="Arial" pitchFamily="34" charset="0"/>
              </a:rPr>
              <a:t>п.88).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>
                <a:latin typeface="Arial" pitchFamily="34" charset="0"/>
                <a:cs typeface="Arial" pitchFamily="34" charset="0"/>
              </a:rPr>
              <a:t>Квалификационная оценка руководителей и заместителей будет включать рассмотрение на соответствие представленных документов: удостоверение личности, диплом об образовании, документ о прохождении курсов или ПК по программе «Менеджмент в образовании» не менее 72-х часов, документ, подтверждающий трудовую деятельность. При условии  неполного пакета документов, аттестующий орган не принимает их  (</a:t>
            </a:r>
            <a:r>
              <a:rPr lang="kk-KZ" dirty="0">
                <a:latin typeface="Arial" pitchFamily="34" charset="0"/>
                <a:cs typeface="Arial" pitchFamily="34" charset="0"/>
              </a:rPr>
              <a:t>№83,</a:t>
            </a:r>
            <a:r>
              <a:rPr lang="ru-RU" dirty="0">
                <a:latin typeface="Arial" pitchFamily="34" charset="0"/>
                <a:cs typeface="Arial" pitchFamily="34" charset="0"/>
              </a:rPr>
              <a:t>п.100). 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0210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="" xmlns:a16="http://schemas.microsoft.com/office/drawing/2014/main" id="{425F0158-B7A0-4140-BC6D-92DFF19D2D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2012" y="395785"/>
            <a:ext cx="7820167" cy="3323987"/>
          </a:xfrm>
        </p:spPr>
        <p:txBody>
          <a:bodyPr/>
          <a:lstStyle/>
          <a:p>
            <a:pPr algn="ctr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4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4800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4800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4800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Спасибо </a:t>
            </a:r>
            <a:r>
              <a:rPr lang="ru-RU" sz="4800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 внимание!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38C8747-3ECC-42D3-8B51-1C4BF9F64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B979585-4AA6-4BB2-A9FD-E808F31CA33B}"/>
              </a:ext>
            </a:extLst>
          </p:cNvPr>
          <p:cNvSpPr/>
          <p:nvPr/>
        </p:nvSpPr>
        <p:spPr>
          <a:xfrm>
            <a:off x="609601" y="885825"/>
            <a:ext cx="476250" cy="1984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8">
            <a:extLst>
              <a:ext uri="{FF2B5EF4-FFF2-40B4-BE49-F238E27FC236}">
                <a16:creationId xmlns="" xmlns:a16="http://schemas.microsoft.com/office/drawing/2014/main" id="{EAB62A1E-3B55-4D55-9662-C58B81B88221}"/>
              </a:ext>
            </a:extLst>
          </p:cNvPr>
          <p:cNvSpPr/>
          <p:nvPr/>
        </p:nvSpPr>
        <p:spPr>
          <a:xfrm>
            <a:off x="8424746" y="0"/>
            <a:ext cx="3767254" cy="6857992"/>
          </a:xfrm>
          <a:prstGeom prst="rect">
            <a:avLst/>
          </a:prstGeom>
          <a:solidFill>
            <a:srgbClr val="019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82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3">
      <a:majorFont>
        <a:latin typeface="Georgia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195BC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bg1">
              <a:lumMod val="8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4019</TotalTime>
  <Words>1219</Words>
  <Application>Microsoft Office PowerPoint</Application>
  <PresentationFormat>Произвольный</PresentationFormat>
  <Paragraphs>94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  ОБ АТТЕСТАЦИИ ПЕДАГОГОВ В 2021 ГОДУ    30 марта 2021 года</vt:lpstr>
      <vt:lpstr>Презентация PowerPoint</vt:lpstr>
      <vt:lpstr>Алгоритм проведения аттестации в 2021 году согласно приказу Министерства образования и науки Республики Казахстан №41 от 29.01.2021 года «О проведении аттестации и процедуры  присвоения квалификационных категорий, об организации и проведении  Национального квалификационного тестирования педагогов организаций образования в 2021 году</vt:lpstr>
      <vt:lpstr>Национальный центр тестирования проводит НКТ совместно с ТОО «U-FUTURE»</vt:lpstr>
      <vt:lpstr>Презентация PowerPoint</vt:lpstr>
      <vt:lpstr>Презентация PowerPoint</vt:lpstr>
      <vt:lpstr>Презентация PowerPoint</vt:lpstr>
      <vt:lpstr>Презентация PowerPoint</vt:lpstr>
      <vt:lpstr>     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Ramaditya</dc:creator>
  <cp:lastModifiedBy>Gulmira 203</cp:lastModifiedBy>
  <cp:revision>383</cp:revision>
  <dcterms:created xsi:type="dcterms:W3CDTF">2019-07-05T03:51:27Z</dcterms:created>
  <dcterms:modified xsi:type="dcterms:W3CDTF">2021-03-29T12:13:40Z</dcterms:modified>
</cp:coreProperties>
</file>